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7C0E1-F03F-4328-B866-3E531F8F5B7B}">
  <a:tblStyle styleId="{3D37C0E1-F03F-4328-B866-3E531F8F5B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513678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430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b2d26dfe0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b2d26dfe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00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c41beee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c41beee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24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c2092aaa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c2092aaa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2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b2d26dfe0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b2d26dfe0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97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b2d26dfe0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b2d26dfe0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329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b2d26dfe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b2d26dfe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930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b2d26dfe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b2d26dfe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23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b2d26dfe0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b2d26dfe0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44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b2d26dfe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b2d26dfe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35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b2d26dfe0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b2d26dfe0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88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9f112c1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9f112c1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688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b2d26dfe0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b2d26dfe0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834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b2d26dfe0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b2d26dfe0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05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b2d26dfe0_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b2d26dfe0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552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b2d26dfe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b2d26dfe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8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b2d26dfe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b2d26dfe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58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b2d26dfe0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b2d26dfe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95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b2d26dfe0_3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b2d26dfe0_3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37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b2d26dfe0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b2d26dfe0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82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b2d26dfe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b2d26dfe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accuracy is the same but the PCA makes it fast</a:t>
            </a:r>
            <a:endParaRPr/>
          </a:p>
        </p:txBody>
      </p:sp>
    </p:spTree>
    <p:extLst>
      <p:ext uri="{BB962C8B-B14F-4D97-AF65-F5344CB8AC3E}">
        <p14:creationId xmlns:p14="http://schemas.microsoft.com/office/powerpoint/2010/main" val="4205199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2b2d26dfe0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2b2d26dfe0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accuracy here is low but the speed for the model is good</a:t>
            </a:r>
            <a:endParaRPr/>
          </a:p>
        </p:txBody>
      </p:sp>
    </p:spTree>
    <p:extLst>
      <p:ext uri="{BB962C8B-B14F-4D97-AF65-F5344CB8AC3E}">
        <p14:creationId xmlns:p14="http://schemas.microsoft.com/office/powerpoint/2010/main" val="271235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b2d26dfe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b2d26dfe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300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b2d26dfe0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b2d26dfe0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speed is the same as the raw images but the accuracy decreased! The exception is the gender for the botton rigth on adaptist filter which is slightly better with 76%</a:t>
            </a:r>
            <a:endParaRPr/>
          </a:p>
        </p:txBody>
      </p:sp>
    </p:spTree>
    <p:extLst>
      <p:ext uri="{BB962C8B-B14F-4D97-AF65-F5344CB8AC3E}">
        <p14:creationId xmlns:p14="http://schemas.microsoft.com/office/powerpoint/2010/main" val="3143410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b2d26dfe0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2b2d26dfe0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Masked used with the help of Haar Cascade reduce the number of inputs but prove to be more accurate on the gender label overall</a:t>
            </a:r>
            <a:endParaRPr/>
          </a:p>
        </p:txBody>
      </p:sp>
    </p:spTree>
    <p:extLst>
      <p:ext uri="{BB962C8B-B14F-4D97-AF65-F5344CB8AC3E}">
        <p14:creationId xmlns:p14="http://schemas.microsoft.com/office/powerpoint/2010/main" val="1533615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b2d26dfe0_2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b2d26dfe0_2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Taking the best performing model with HAAR cascade this verifies that is indeed a good model as is on the top left corner </a:t>
            </a:r>
            <a:endParaRPr/>
          </a:p>
        </p:txBody>
      </p:sp>
    </p:spTree>
    <p:extLst>
      <p:ext uri="{BB962C8B-B14F-4D97-AF65-F5344CB8AC3E}">
        <p14:creationId xmlns:p14="http://schemas.microsoft.com/office/powerpoint/2010/main" val="407389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b2d26dfe0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b2d26dfe0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model seems to be doing well but this shows that is indeed better than randoms guessing. Scores: [0.75, 0.49120654396728014, 0.68, 0.06134969325153374]</a:t>
            </a:r>
            <a:endParaRPr/>
          </a:p>
          <a:p>
            <a:pPr marL="0" lvl="0" indent="0" algn="l" rtl="0">
              <a:spcBef>
                <a:spcPts val="0"/>
              </a:spcBef>
              <a:spcAft>
                <a:spcPts val="0"/>
              </a:spcAft>
              <a:buNone/>
            </a:pPr>
            <a:r>
              <a:rPr lang="zh-CN"/>
              <a:t>(just in case)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94705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b2d26dfe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b2d26dfe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112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b2d26dfe0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b2d26dfe0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81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ae57b6af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2ae57b6af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80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b2d26dfe0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b2d26dfe0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96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b2d26dfe0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b2d26dfe0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053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c41beee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c41beee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36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2b2d26dfe0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2b2d26dfe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29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b2d26dfe0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b2d26dfe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601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b2d26dfe0_3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2b2d26dfe0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5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c2092aa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c2092aa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81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b2d26dfe0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2b2d26dfe0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50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b2d26dfe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b2d26dfe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534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2b2d26dfe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2b2d26dfe0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566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b2d26dfe0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b2d26dfe0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709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b2d26dfe0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b2d26dfe0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709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b2d26dfe0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2b2d26dfe0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836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b2d26dfe0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2b2d26dfe0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34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ae57b6a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ae57b6a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786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9f112c1c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9f112c1c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950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c2092aaa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c2092aaa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23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2b2d26dfe0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2b2d26dfe0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66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ae57b6af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ae57b6af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1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ae57b6af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ae57b6af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223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ae57b6af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ae57b6a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4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4553402" cy="2525700"/>
          </a:xfrm>
          <a:prstGeom prst="rect">
            <a:avLst/>
          </a:prstGeom>
          <a:noFill/>
          <a:ln>
            <a:noFill/>
          </a:ln>
        </p:spPr>
      </p:pic>
      <p:pic>
        <p:nvPicPr>
          <p:cNvPr id="55" name="Google Shape;55;p13"/>
          <p:cNvPicPr preferRelativeResize="0"/>
          <p:nvPr/>
        </p:nvPicPr>
        <p:blipFill>
          <a:blip r:embed="rId4">
            <a:alphaModFix/>
          </a:blip>
          <a:stretch>
            <a:fillRect/>
          </a:stretch>
        </p:blipFill>
        <p:spPr>
          <a:xfrm>
            <a:off x="0" y="2525688"/>
            <a:ext cx="4553401" cy="2617812"/>
          </a:xfrm>
          <a:prstGeom prst="rect">
            <a:avLst/>
          </a:prstGeom>
          <a:noFill/>
          <a:ln>
            <a:noFill/>
          </a:ln>
        </p:spPr>
      </p:pic>
      <p:sp>
        <p:nvSpPr>
          <p:cNvPr id="56" name="Google Shape;56;p13"/>
          <p:cNvSpPr txBox="1"/>
          <p:nvPr/>
        </p:nvSpPr>
        <p:spPr>
          <a:xfrm>
            <a:off x="5428300" y="264425"/>
            <a:ext cx="30000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400">
                <a:solidFill>
                  <a:schemeClr val="dk1"/>
                </a:solidFill>
              </a:rPr>
              <a:t>DSE I2100 Project:</a:t>
            </a:r>
            <a:endParaRPr sz="2400">
              <a:solidFill>
                <a:schemeClr val="dk1"/>
              </a:solidFill>
            </a:endParaRPr>
          </a:p>
          <a:p>
            <a:pPr marL="0" lvl="0" indent="0" algn="ctr" rtl="0">
              <a:spcBef>
                <a:spcPts val="0"/>
              </a:spcBef>
              <a:spcAft>
                <a:spcPts val="0"/>
              </a:spcAft>
              <a:buNone/>
            </a:pPr>
            <a:r>
              <a:rPr lang="zh-CN" sz="2400">
                <a:solidFill>
                  <a:schemeClr val="dk1"/>
                </a:solidFill>
                <a:highlight>
                  <a:schemeClr val="lt1"/>
                </a:highlight>
              </a:rPr>
              <a:t>Human Face Characteristics exploration</a:t>
            </a:r>
            <a:endParaRPr/>
          </a:p>
        </p:txBody>
      </p:sp>
      <p:sp>
        <p:nvSpPr>
          <p:cNvPr id="57" name="Google Shape;57;p13"/>
          <p:cNvSpPr txBox="1"/>
          <p:nvPr/>
        </p:nvSpPr>
        <p:spPr>
          <a:xfrm>
            <a:off x="5305325" y="2107200"/>
            <a:ext cx="3000000" cy="173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770" b="1">
                <a:solidFill>
                  <a:schemeClr val="dk2"/>
                </a:solidFill>
              </a:rPr>
              <a:t>Members:</a:t>
            </a:r>
            <a:r>
              <a:rPr lang="zh-CN" sz="2070" b="1">
                <a:solidFill>
                  <a:schemeClr val="dk2"/>
                </a:solidFill>
              </a:rPr>
              <a:t> </a:t>
            </a:r>
            <a:endParaRPr sz="2070" b="1">
              <a:solidFill>
                <a:schemeClr val="dk2"/>
              </a:solidFill>
            </a:endParaRPr>
          </a:p>
          <a:p>
            <a:pPr marL="0" lvl="0" indent="0" algn="ctr" rtl="0">
              <a:spcBef>
                <a:spcPts val="0"/>
              </a:spcBef>
              <a:spcAft>
                <a:spcPts val="0"/>
              </a:spcAft>
              <a:buNone/>
            </a:pPr>
            <a:r>
              <a:rPr lang="zh-CN" sz="1600">
                <a:solidFill>
                  <a:schemeClr val="dk2"/>
                </a:solidFill>
              </a:rPr>
              <a:t>Thomas Ly </a:t>
            </a:r>
            <a:endParaRPr sz="1600">
              <a:solidFill>
                <a:schemeClr val="dk2"/>
              </a:solidFill>
            </a:endParaRPr>
          </a:p>
          <a:p>
            <a:pPr marL="0" lvl="0" indent="0" algn="ctr" rtl="0">
              <a:spcBef>
                <a:spcPts val="0"/>
              </a:spcBef>
              <a:spcAft>
                <a:spcPts val="0"/>
              </a:spcAft>
              <a:buNone/>
            </a:pPr>
            <a:r>
              <a:rPr lang="zh-CN" sz="1600">
                <a:solidFill>
                  <a:schemeClr val="dk2"/>
                </a:solidFill>
              </a:rPr>
              <a:t>Yinzi Xiang</a:t>
            </a:r>
            <a:endParaRPr sz="1600">
              <a:solidFill>
                <a:schemeClr val="dk2"/>
              </a:solidFill>
            </a:endParaRPr>
          </a:p>
          <a:p>
            <a:pPr marL="0" lvl="0" indent="0" algn="ctr" rtl="0">
              <a:spcBef>
                <a:spcPts val="0"/>
              </a:spcBef>
              <a:spcAft>
                <a:spcPts val="0"/>
              </a:spcAft>
              <a:buNone/>
            </a:pPr>
            <a:r>
              <a:rPr lang="zh-CN" sz="1600">
                <a:solidFill>
                  <a:schemeClr val="dk2"/>
                </a:solidFill>
              </a:rPr>
              <a:t>Jenifer Vivar </a:t>
            </a:r>
            <a:endParaRPr sz="1600">
              <a:solidFill>
                <a:schemeClr val="dk2"/>
              </a:solidFill>
            </a:endParaRPr>
          </a:p>
          <a:p>
            <a:pPr marL="0" lvl="0" indent="0" algn="ctr" rtl="0">
              <a:spcBef>
                <a:spcPts val="0"/>
              </a:spcBef>
              <a:spcAft>
                <a:spcPts val="0"/>
              </a:spcAft>
              <a:buNone/>
            </a:pPr>
            <a:r>
              <a:rPr lang="zh-CN" sz="1600">
                <a:solidFill>
                  <a:schemeClr val="dk2"/>
                </a:solidFill>
              </a:rPr>
              <a:t>Oxana Firsova</a:t>
            </a:r>
            <a:endParaRPr sz="1600">
              <a:solidFill>
                <a:schemeClr val="dk2"/>
              </a:solidFill>
            </a:endParaRPr>
          </a:p>
          <a:p>
            <a:pPr marL="0" lvl="0" indent="0" algn="l" rtl="0">
              <a:spcBef>
                <a:spcPts val="0"/>
              </a:spcBef>
              <a:spcAft>
                <a:spcPts val="0"/>
              </a:spcAft>
              <a:buNone/>
            </a:pPr>
            <a:r>
              <a:rPr lang="zh-CN" sz="1600">
                <a:solidFill>
                  <a:schemeClr val="dk2"/>
                </a:solidFill>
              </a:rPr>
              <a:t>Instructor: Michael Grossberg</a:t>
            </a:r>
            <a:endParaRPr/>
          </a:p>
        </p:txBody>
      </p:sp>
      <p:pic>
        <p:nvPicPr>
          <p:cNvPr id="58" name="Google Shape;58;p13" descr="Logo, company name&#10;&#10;Description automatically generated"/>
          <p:cNvPicPr preferRelativeResize="0"/>
          <p:nvPr/>
        </p:nvPicPr>
        <p:blipFill rotWithShape="1">
          <a:blip r:embed="rId5">
            <a:alphaModFix/>
          </a:blip>
          <a:srcRect/>
          <a:stretch/>
        </p:blipFill>
        <p:spPr>
          <a:xfrm>
            <a:off x="7477824" y="4155410"/>
            <a:ext cx="1577974" cy="9935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CN" sz="2820"/>
              <a:t>                Balancing the all the labels</a:t>
            </a:r>
            <a:endParaRPr sz="282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solidFill>
                  <a:schemeClr val="accent1"/>
                </a:solidFill>
              </a:rPr>
              <a:t>Age/Race/Gender Balanced Labels</a:t>
            </a:r>
            <a:endParaRPr/>
          </a:p>
        </p:txBody>
      </p:sp>
      <p:pic>
        <p:nvPicPr>
          <p:cNvPr id="120" name="Google Shape;120;p23"/>
          <p:cNvPicPr preferRelativeResize="0"/>
          <p:nvPr/>
        </p:nvPicPr>
        <p:blipFill>
          <a:blip r:embed="rId3">
            <a:alphaModFix/>
          </a:blip>
          <a:stretch>
            <a:fillRect/>
          </a:stretch>
        </p:blipFill>
        <p:spPr>
          <a:xfrm>
            <a:off x="69100" y="838399"/>
            <a:ext cx="3496075" cy="2404125"/>
          </a:xfrm>
          <a:prstGeom prst="rect">
            <a:avLst/>
          </a:prstGeom>
          <a:noFill/>
          <a:ln>
            <a:noFill/>
          </a:ln>
        </p:spPr>
      </p:pic>
      <p:pic>
        <p:nvPicPr>
          <p:cNvPr id="121" name="Google Shape;121;p23"/>
          <p:cNvPicPr preferRelativeResize="0"/>
          <p:nvPr/>
        </p:nvPicPr>
        <p:blipFill>
          <a:blip r:embed="rId4">
            <a:alphaModFix/>
          </a:blip>
          <a:stretch>
            <a:fillRect/>
          </a:stretch>
        </p:blipFill>
        <p:spPr>
          <a:xfrm>
            <a:off x="5508600" y="803300"/>
            <a:ext cx="3570900" cy="2474325"/>
          </a:xfrm>
          <a:prstGeom prst="rect">
            <a:avLst/>
          </a:prstGeom>
          <a:noFill/>
          <a:ln>
            <a:noFill/>
          </a:ln>
        </p:spPr>
      </p:pic>
      <p:pic>
        <p:nvPicPr>
          <p:cNvPr id="122" name="Google Shape;122;p23"/>
          <p:cNvPicPr preferRelativeResize="0"/>
          <p:nvPr/>
        </p:nvPicPr>
        <p:blipFill>
          <a:blip r:embed="rId5">
            <a:alphaModFix/>
          </a:blip>
          <a:stretch>
            <a:fillRect/>
          </a:stretch>
        </p:blipFill>
        <p:spPr>
          <a:xfrm>
            <a:off x="2848351" y="2912400"/>
            <a:ext cx="3232150" cy="223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CN" sz="2820"/>
              <a:t>Simple Model</a:t>
            </a:r>
            <a:endParaRPr sz="282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1111"/>
              <a:buFont typeface="Arial"/>
              <a:buNone/>
            </a:pPr>
            <a:r>
              <a:rPr lang="zh-CN" sz="1800">
                <a:solidFill>
                  <a:schemeClr val="accent1"/>
                </a:solidFill>
                <a:highlight>
                  <a:schemeClr val="lt1"/>
                </a:highlight>
              </a:rPr>
              <a:t>Develop a simple model for comparison: K-Nearest-Neighbor age balanced train vs test</a:t>
            </a:r>
            <a:endParaRPr sz="1800">
              <a:solidFill>
                <a:schemeClr val="accent1"/>
              </a:solidFill>
            </a:endParaRPr>
          </a:p>
          <a:p>
            <a:pPr marL="0" lvl="0" indent="0" algn="l" rtl="0">
              <a:spcBef>
                <a:spcPts val="0"/>
              </a:spcBef>
              <a:spcAft>
                <a:spcPts val="0"/>
              </a:spcAft>
              <a:buNone/>
            </a:pPr>
            <a:endParaRPr/>
          </a:p>
        </p:txBody>
      </p:sp>
      <p:sp>
        <p:nvSpPr>
          <p:cNvPr id="133" name="Google Shape;133;p2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sz="1100"/>
              <a:t>Training accuracy: 0.99												Testing accuracy: 0.27</a:t>
            </a:r>
            <a:endParaRPr sz="1100"/>
          </a:p>
        </p:txBody>
      </p:sp>
      <p:pic>
        <p:nvPicPr>
          <p:cNvPr id="134" name="Google Shape;134;p25"/>
          <p:cNvPicPr preferRelativeResize="0"/>
          <p:nvPr/>
        </p:nvPicPr>
        <p:blipFill>
          <a:blip r:embed="rId3">
            <a:alphaModFix/>
          </a:blip>
          <a:stretch>
            <a:fillRect/>
          </a:stretch>
        </p:blipFill>
        <p:spPr>
          <a:xfrm>
            <a:off x="0" y="1148075"/>
            <a:ext cx="4124149" cy="3995425"/>
          </a:xfrm>
          <a:prstGeom prst="rect">
            <a:avLst/>
          </a:prstGeom>
          <a:noFill/>
          <a:ln>
            <a:noFill/>
          </a:ln>
        </p:spPr>
      </p:pic>
      <p:pic>
        <p:nvPicPr>
          <p:cNvPr id="135" name="Google Shape;135;p25"/>
          <p:cNvPicPr preferRelativeResize="0"/>
          <p:nvPr/>
        </p:nvPicPr>
        <p:blipFill>
          <a:blip r:embed="rId4">
            <a:alphaModFix/>
          </a:blip>
          <a:stretch>
            <a:fillRect/>
          </a:stretch>
        </p:blipFill>
        <p:spPr>
          <a:xfrm>
            <a:off x="4581243" y="1148075"/>
            <a:ext cx="4562754" cy="3995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800">
                <a:solidFill>
                  <a:schemeClr val="accent1"/>
                </a:solidFill>
                <a:highlight>
                  <a:schemeClr val="lt1"/>
                </a:highlight>
              </a:rPr>
              <a:t>Develop a simple model for comparison: K-Nearest-Neighbor test gender and race</a:t>
            </a:r>
            <a:endParaRPr sz="1800">
              <a:solidFill>
                <a:schemeClr val="accent1"/>
              </a:solidFill>
            </a:endParaRPr>
          </a:p>
          <a:p>
            <a:pPr marL="0" lvl="0" indent="0" algn="l" rtl="0">
              <a:spcBef>
                <a:spcPts val="0"/>
              </a:spcBef>
              <a:spcAft>
                <a:spcPts val="0"/>
              </a:spcAft>
              <a:buNone/>
            </a:pPr>
            <a:endParaRPr/>
          </a:p>
        </p:txBody>
      </p:sp>
      <p:sp>
        <p:nvSpPr>
          <p:cNvPr id="141" name="Google Shape;141;p2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sz="1100"/>
              <a:t>Testing Race accuracy: 0.39											Testing Gender accuracy: 0.49</a:t>
            </a:r>
            <a:endParaRPr sz="1100"/>
          </a:p>
        </p:txBody>
      </p:sp>
      <p:pic>
        <p:nvPicPr>
          <p:cNvPr id="142" name="Google Shape;142;p26"/>
          <p:cNvPicPr preferRelativeResize="0"/>
          <p:nvPr/>
        </p:nvPicPr>
        <p:blipFill>
          <a:blip r:embed="rId3">
            <a:alphaModFix/>
          </a:blip>
          <a:stretch>
            <a:fillRect/>
          </a:stretch>
        </p:blipFill>
        <p:spPr>
          <a:xfrm>
            <a:off x="0" y="1148075"/>
            <a:ext cx="4158892" cy="3995425"/>
          </a:xfrm>
          <a:prstGeom prst="rect">
            <a:avLst/>
          </a:prstGeom>
          <a:noFill/>
          <a:ln>
            <a:noFill/>
          </a:ln>
        </p:spPr>
      </p:pic>
      <p:pic>
        <p:nvPicPr>
          <p:cNvPr id="143" name="Google Shape;143;p26"/>
          <p:cNvPicPr preferRelativeResize="0"/>
          <p:nvPr/>
        </p:nvPicPr>
        <p:blipFill>
          <a:blip r:embed="rId4">
            <a:alphaModFix/>
          </a:blip>
          <a:stretch>
            <a:fillRect/>
          </a:stretch>
        </p:blipFill>
        <p:spPr>
          <a:xfrm>
            <a:off x="4897474" y="1148075"/>
            <a:ext cx="3934825" cy="37021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accent1"/>
                </a:solidFill>
                <a:highlight>
                  <a:srgbClr val="FFFFFF"/>
                </a:highlight>
              </a:rPr>
              <a:t>Develop a simple model for comparison: Logistic Regression balanced vs unbalanced</a:t>
            </a:r>
            <a:endParaRPr sz="1800">
              <a:solidFill>
                <a:schemeClr val="accent1"/>
              </a:solidFill>
            </a:endParaRPr>
          </a:p>
        </p:txBody>
      </p:sp>
      <p:sp>
        <p:nvSpPr>
          <p:cNvPr id="149" name="Google Shape;149;p27"/>
          <p:cNvSpPr txBox="1">
            <a:spLocks noGrp="1"/>
          </p:cNvSpPr>
          <p:nvPr>
            <p:ph type="body" idx="1"/>
          </p:nvPr>
        </p:nvSpPr>
        <p:spPr>
          <a:xfrm>
            <a:off x="311700" y="1150925"/>
            <a:ext cx="8520600" cy="3418200"/>
          </a:xfrm>
          <a:prstGeom prst="rect">
            <a:avLst/>
          </a:prstGeom>
        </p:spPr>
        <p:txBody>
          <a:bodyPr spcFirstLastPara="1" wrap="square" lIns="91425" tIns="91425" rIns="91425" bIns="91425" anchor="t" anchorCtr="0">
            <a:normAutofit/>
          </a:bodyPr>
          <a:lstStyle/>
          <a:p>
            <a:pPr marL="0" lvl="0" indent="0" algn="l" rtl="0">
              <a:lnSpc>
                <a:spcPct val="110795"/>
              </a:lnSpc>
              <a:spcBef>
                <a:spcPts val="0"/>
              </a:spcBef>
              <a:spcAft>
                <a:spcPts val="0"/>
              </a:spcAft>
              <a:buClr>
                <a:schemeClr val="dk1"/>
              </a:buClr>
              <a:buSzPts val="1100"/>
              <a:buFont typeface="Arial"/>
              <a:buNone/>
            </a:pPr>
            <a:r>
              <a:rPr lang="zh-CN" sz="1100">
                <a:solidFill>
                  <a:schemeClr val="dk1"/>
                </a:solidFill>
                <a:highlight>
                  <a:srgbClr val="FFFFFF"/>
                </a:highlight>
              </a:rPr>
              <a:t>Train accuracy: 0.7039039039039039                                                  </a:t>
            </a:r>
            <a:endParaRPr sz="1100">
              <a:solidFill>
                <a:schemeClr val="dk1"/>
              </a:solidFill>
              <a:highlight>
                <a:srgbClr val="FFFFFF"/>
              </a:highlight>
            </a:endParaRPr>
          </a:p>
          <a:p>
            <a:pPr marL="0" lvl="0" indent="0" algn="l" rtl="0">
              <a:lnSpc>
                <a:spcPct val="110795"/>
              </a:lnSpc>
              <a:spcBef>
                <a:spcPts val="0"/>
              </a:spcBef>
              <a:spcAft>
                <a:spcPts val="0"/>
              </a:spcAft>
              <a:buClr>
                <a:schemeClr val="dk1"/>
              </a:buClr>
              <a:buSzPts val="1100"/>
              <a:buFont typeface="Arial"/>
              <a:buNone/>
            </a:pPr>
            <a:r>
              <a:rPr lang="zh-CN" sz="1100">
                <a:solidFill>
                  <a:schemeClr val="dk1"/>
                </a:solidFill>
                <a:highlight>
                  <a:srgbClr val="FFFFFF"/>
                </a:highlight>
              </a:rPr>
              <a:t>Test accuracy: 0.4614860259032038        </a:t>
            </a:r>
            <a:r>
              <a:rPr lang="zh-CN" sz="1000">
                <a:solidFill>
                  <a:schemeClr val="dk1"/>
                </a:solidFill>
                <a:highlight>
                  <a:srgbClr val="FFFFFF"/>
                </a:highlight>
              </a:rPr>
              <a:t>                               </a:t>
            </a:r>
            <a:endParaRPr sz="1100">
              <a:solidFill>
                <a:schemeClr val="dk1"/>
              </a:solidFill>
              <a:highlight>
                <a:srgbClr val="FFFFFF"/>
              </a:highlight>
            </a:endParaRPr>
          </a:p>
          <a:p>
            <a:pPr marL="0" lvl="0" indent="0" algn="l" rtl="0">
              <a:spcBef>
                <a:spcPts val="0"/>
              </a:spcBef>
              <a:spcAft>
                <a:spcPts val="1200"/>
              </a:spcAft>
              <a:buNone/>
            </a:pPr>
            <a:endParaRPr/>
          </a:p>
        </p:txBody>
      </p:sp>
      <p:pic>
        <p:nvPicPr>
          <p:cNvPr id="150" name="Google Shape;150;p27"/>
          <p:cNvPicPr preferRelativeResize="0"/>
          <p:nvPr/>
        </p:nvPicPr>
        <p:blipFill>
          <a:blip r:embed="rId3">
            <a:alphaModFix/>
          </a:blip>
          <a:stretch>
            <a:fillRect/>
          </a:stretch>
        </p:blipFill>
        <p:spPr>
          <a:xfrm>
            <a:off x="5137375" y="1518944"/>
            <a:ext cx="3694925" cy="3660406"/>
          </a:xfrm>
          <a:prstGeom prst="rect">
            <a:avLst/>
          </a:prstGeom>
          <a:noFill/>
          <a:ln>
            <a:noFill/>
          </a:ln>
        </p:spPr>
      </p:pic>
      <p:pic>
        <p:nvPicPr>
          <p:cNvPr id="151" name="Google Shape;151;p27"/>
          <p:cNvPicPr preferRelativeResize="0"/>
          <p:nvPr/>
        </p:nvPicPr>
        <p:blipFill>
          <a:blip r:embed="rId4">
            <a:alphaModFix/>
          </a:blip>
          <a:stretch>
            <a:fillRect/>
          </a:stretch>
        </p:blipFill>
        <p:spPr>
          <a:xfrm>
            <a:off x="470450" y="1608025"/>
            <a:ext cx="3644351" cy="3571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1111"/>
              <a:buFont typeface="Arial"/>
              <a:buNone/>
            </a:pPr>
            <a:r>
              <a:rPr lang="zh-CN" sz="1800">
                <a:solidFill>
                  <a:schemeClr val="accent1"/>
                </a:solidFill>
                <a:highlight>
                  <a:srgbClr val="FFFFFF"/>
                </a:highlight>
              </a:rPr>
              <a:t>Develop a simple model for comparison: Logistic Regression Race/Gender</a:t>
            </a:r>
            <a:endParaRPr/>
          </a:p>
        </p:txBody>
      </p:sp>
      <p:sp>
        <p:nvSpPr>
          <p:cNvPr id="157" name="Google Shape;15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10795"/>
              </a:lnSpc>
              <a:spcBef>
                <a:spcPts val="0"/>
              </a:spcBef>
              <a:spcAft>
                <a:spcPts val="0"/>
              </a:spcAft>
              <a:buNone/>
            </a:pPr>
            <a:r>
              <a:rPr lang="zh-CN" sz="1100">
                <a:solidFill>
                  <a:schemeClr val="dk1"/>
                </a:solidFill>
                <a:highlight>
                  <a:srgbClr val="FFFFFF"/>
                </a:highlight>
              </a:rPr>
              <a:t>Train accuracy: 0.7912                                                                                  Train accuracy: 0.891</a:t>
            </a:r>
            <a:endParaRPr sz="1100">
              <a:solidFill>
                <a:schemeClr val="dk1"/>
              </a:solidFill>
              <a:highlight>
                <a:srgbClr val="FFFFFF"/>
              </a:highlight>
            </a:endParaRPr>
          </a:p>
          <a:p>
            <a:pPr marL="0" lvl="0" indent="0" algn="l" rtl="0">
              <a:lnSpc>
                <a:spcPct val="110795"/>
              </a:lnSpc>
              <a:spcBef>
                <a:spcPts val="0"/>
              </a:spcBef>
              <a:spcAft>
                <a:spcPts val="0"/>
              </a:spcAft>
              <a:buClr>
                <a:schemeClr val="dk1"/>
              </a:buClr>
              <a:buSzPts val="1100"/>
              <a:buFont typeface="Arial"/>
              <a:buNone/>
            </a:pPr>
            <a:r>
              <a:rPr lang="zh-CN" sz="1100">
                <a:solidFill>
                  <a:schemeClr val="dk1"/>
                </a:solidFill>
                <a:highlight>
                  <a:srgbClr val="FFFFFF"/>
                </a:highlight>
              </a:rPr>
              <a:t>Test </a:t>
            </a:r>
            <a:r>
              <a:rPr lang="zh-CN" sz="1000">
                <a:solidFill>
                  <a:schemeClr val="dk1"/>
                </a:solidFill>
                <a:highlight>
                  <a:srgbClr val="FFFFFF"/>
                </a:highlight>
              </a:rPr>
              <a:t>accuracy: 0.647239263803                                                                               Test </a:t>
            </a:r>
            <a:r>
              <a:rPr lang="zh-CN" sz="1100">
                <a:solidFill>
                  <a:schemeClr val="dk1"/>
                </a:solidFill>
                <a:highlight>
                  <a:srgbClr val="FFFFFF"/>
                </a:highlight>
              </a:rPr>
              <a:t>accuracy: 0.7903885480572597</a:t>
            </a:r>
            <a:endParaRPr sz="1100">
              <a:solidFill>
                <a:schemeClr val="dk1"/>
              </a:solidFill>
              <a:highlight>
                <a:srgbClr val="FFFFFF"/>
              </a:highlight>
            </a:endParaRPr>
          </a:p>
        </p:txBody>
      </p:sp>
      <p:pic>
        <p:nvPicPr>
          <p:cNvPr id="158" name="Google Shape;158;p28"/>
          <p:cNvPicPr preferRelativeResize="0"/>
          <p:nvPr/>
        </p:nvPicPr>
        <p:blipFill>
          <a:blip r:embed="rId3">
            <a:alphaModFix/>
          </a:blip>
          <a:stretch>
            <a:fillRect/>
          </a:stretch>
        </p:blipFill>
        <p:spPr>
          <a:xfrm>
            <a:off x="801625" y="1332175"/>
            <a:ext cx="3252049" cy="3236700"/>
          </a:xfrm>
          <a:prstGeom prst="rect">
            <a:avLst/>
          </a:prstGeom>
          <a:noFill/>
          <a:ln>
            <a:noFill/>
          </a:ln>
        </p:spPr>
      </p:pic>
      <p:pic>
        <p:nvPicPr>
          <p:cNvPr id="159" name="Google Shape;159;p28"/>
          <p:cNvPicPr preferRelativeResize="0"/>
          <p:nvPr/>
        </p:nvPicPr>
        <p:blipFill>
          <a:blip r:embed="rId4">
            <a:alphaModFix/>
          </a:blip>
          <a:stretch>
            <a:fillRect/>
          </a:stretch>
        </p:blipFill>
        <p:spPr>
          <a:xfrm>
            <a:off x="5386775" y="1499313"/>
            <a:ext cx="2748599" cy="2722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CN" sz="2820"/>
              <a:t>Applying Image Masks</a:t>
            </a:r>
            <a:endParaRPr sz="282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Pre-processed and Processed Images</a:t>
            </a:r>
            <a:endParaRPr/>
          </a:p>
        </p:txBody>
      </p:sp>
      <p:pic>
        <p:nvPicPr>
          <p:cNvPr id="170" name="Google Shape;170;p30"/>
          <p:cNvPicPr preferRelativeResize="0"/>
          <p:nvPr/>
        </p:nvPicPr>
        <p:blipFill>
          <a:blip r:embed="rId3">
            <a:alphaModFix/>
          </a:blip>
          <a:stretch>
            <a:fillRect/>
          </a:stretch>
        </p:blipFill>
        <p:spPr>
          <a:xfrm>
            <a:off x="382875" y="1156175"/>
            <a:ext cx="2135475" cy="1654150"/>
          </a:xfrm>
          <a:prstGeom prst="rect">
            <a:avLst/>
          </a:prstGeom>
          <a:noFill/>
          <a:ln>
            <a:noFill/>
          </a:ln>
        </p:spPr>
      </p:pic>
      <p:pic>
        <p:nvPicPr>
          <p:cNvPr id="171" name="Google Shape;171;p30"/>
          <p:cNvPicPr preferRelativeResize="0"/>
          <p:nvPr/>
        </p:nvPicPr>
        <p:blipFill>
          <a:blip r:embed="rId4">
            <a:alphaModFix/>
          </a:blip>
          <a:stretch>
            <a:fillRect/>
          </a:stretch>
        </p:blipFill>
        <p:spPr>
          <a:xfrm>
            <a:off x="2675750" y="1087500"/>
            <a:ext cx="1907250" cy="1791500"/>
          </a:xfrm>
          <a:prstGeom prst="rect">
            <a:avLst/>
          </a:prstGeom>
          <a:noFill/>
          <a:ln>
            <a:noFill/>
          </a:ln>
        </p:spPr>
      </p:pic>
      <p:pic>
        <p:nvPicPr>
          <p:cNvPr id="172" name="Google Shape;172;p30"/>
          <p:cNvPicPr preferRelativeResize="0"/>
          <p:nvPr/>
        </p:nvPicPr>
        <p:blipFill>
          <a:blip r:embed="rId5">
            <a:alphaModFix/>
          </a:blip>
          <a:stretch>
            <a:fillRect/>
          </a:stretch>
        </p:blipFill>
        <p:spPr>
          <a:xfrm>
            <a:off x="142350" y="3002875"/>
            <a:ext cx="7377099" cy="1965175"/>
          </a:xfrm>
          <a:prstGeom prst="rect">
            <a:avLst/>
          </a:prstGeom>
          <a:noFill/>
          <a:ln>
            <a:noFill/>
          </a:ln>
        </p:spPr>
      </p:pic>
      <p:pic>
        <p:nvPicPr>
          <p:cNvPr id="173" name="Google Shape;173;p30"/>
          <p:cNvPicPr preferRelativeResize="0"/>
          <p:nvPr/>
        </p:nvPicPr>
        <p:blipFill rotWithShape="1">
          <a:blip r:embed="rId6">
            <a:alphaModFix/>
          </a:blip>
          <a:srcRect l="34020" t="1180" r="-34020" b="-1179"/>
          <a:stretch/>
        </p:blipFill>
        <p:spPr>
          <a:xfrm>
            <a:off x="4740400" y="880424"/>
            <a:ext cx="5849750" cy="2107450"/>
          </a:xfrm>
          <a:prstGeom prst="rect">
            <a:avLst/>
          </a:prstGeom>
          <a:noFill/>
          <a:ln>
            <a:noFill/>
          </a:ln>
        </p:spPr>
      </p:pic>
      <p:pic>
        <p:nvPicPr>
          <p:cNvPr id="174" name="Google Shape;174;p30"/>
          <p:cNvPicPr preferRelativeResize="0"/>
          <p:nvPr/>
        </p:nvPicPr>
        <p:blipFill>
          <a:blip r:embed="rId7">
            <a:alphaModFix/>
          </a:blip>
          <a:stretch>
            <a:fillRect/>
          </a:stretch>
        </p:blipFill>
        <p:spPr>
          <a:xfrm>
            <a:off x="7119050" y="3002875"/>
            <a:ext cx="1591068" cy="165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CN" sz="2820"/>
              <a:t>SIFT Image Processing</a:t>
            </a:r>
            <a:endParaRPr sz="2820"/>
          </a:p>
          <a:p>
            <a:pPr marL="0" lvl="0" indent="0" algn="ctr" rtl="0">
              <a:spcBef>
                <a:spcPts val="0"/>
              </a:spcBef>
              <a:spcAft>
                <a:spcPts val="0"/>
              </a:spcAft>
              <a:buSzPts val="990"/>
              <a:buNone/>
            </a:pPr>
            <a:endParaRPr sz="282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Objective of our project: Feature Engineering</a:t>
            </a: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sz="2200"/>
              <a:t>To correctly identify the age, race, and gender of a person via the input of a single image. All three variables will be treated as classification problems and will be tested to see if models can outperform simple and dummy models. In addition, two models will be selected from testing, one that is quick to train and accurate, and one that is meant to be accurate regardless of training duration.</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SIFT Comparison between models</a:t>
            </a:r>
            <a:endParaRPr/>
          </a:p>
        </p:txBody>
      </p:sp>
      <p:sp>
        <p:nvSpPr>
          <p:cNvPr id="185" name="Google Shape;185;p32"/>
          <p:cNvSpPr txBox="1">
            <a:spLocks noGrp="1"/>
          </p:cNvSpPr>
          <p:nvPr>
            <p:ph type="body" idx="1"/>
          </p:nvPr>
        </p:nvSpPr>
        <p:spPr>
          <a:xfrm>
            <a:off x="311700" y="1152475"/>
            <a:ext cx="8520600" cy="3744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a:t>SIFT: A technique for reducing data complexity by counting common points in an image</a:t>
            </a:r>
            <a:endParaRPr/>
          </a:p>
        </p:txBody>
      </p:sp>
      <p:graphicFrame>
        <p:nvGraphicFramePr>
          <p:cNvPr id="186" name="Google Shape;186;p32"/>
          <p:cNvGraphicFramePr/>
          <p:nvPr/>
        </p:nvGraphicFramePr>
        <p:xfrm>
          <a:off x="452150" y="1934200"/>
          <a:ext cx="7327875" cy="2792740"/>
        </p:xfrm>
        <a:graphic>
          <a:graphicData uri="http://schemas.openxmlformats.org/drawingml/2006/table">
            <a:tbl>
              <a:tblPr>
                <a:noFill/>
                <a:tableStyleId>{3D37C0E1-F03F-4328-B866-3E531F8F5B7B}</a:tableStyleId>
              </a:tblPr>
              <a:tblGrid>
                <a:gridCol w="1465575"/>
                <a:gridCol w="1465575"/>
                <a:gridCol w="1465575"/>
                <a:gridCol w="1465575"/>
                <a:gridCol w="1465575"/>
              </a:tblGrid>
              <a:tr h="878225">
                <a:tc>
                  <a:txBody>
                    <a:bodyPr/>
                    <a:lstStyle/>
                    <a:p>
                      <a:pPr marL="0" lvl="0" indent="0" algn="l" rtl="0">
                        <a:spcBef>
                          <a:spcPts val="0"/>
                        </a:spcBef>
                        <a:spcAft>
                          <a:spcPts val="0"/>
                        </a:spcAft>
                        <a:buNone/>
                      </a:pPr>
                      <a:endParaRPr/>
                    </a:p>
                  </a:txBody>
                  <a:tcPr marL="91425" marR="91425" marT="91425" marB="91425">
                    <a:solidFill>
                      <a:schemeClr val="accent4"/>
                    </a:solidFill>
                  </a:tcPr>
                </a:tc>
                <a:tc>
                  <a:txBody>
                    <a:bodyPr/>
                    <a:lstStyle/>
                    <a:p>
                      <a:pPr marL="0" lvl="0" indent="0" algn="l" rtl="0">
                        <a:spcBef>
                          <a:spcPts val="0"/>
                        </a:spcBef>
                        <a:spcAft>
                          <a:spcPts val="0"/>
                        </a:spcAft>
                        <a:buNone/>
                      </a:pPr>
                      <a:r>
                        <a:rPr lang="zh-CN" b="1"/>
                        <a:t>CNN</a:t>
                      </a:r>
                      <a:endParaRPr b="1"/>
                    </a:p>
                    <a:p>
                      <a:pPr marL="0" lvl="0" indent="0" algn="l" rtl="0">
                        <a:spcBef>
                          <a:spcPts val="0"/>
                        </a:spcBef>
                        <a:spcAft>
                          <a:spcPts val="0"/>
                        </a:spcAft>
                        <a:buNone/>
                      </a:pPr>
                      <a:r>
                        <a:rPr lang="zh-CN" b="1"/>
                        <a:t>Variable: Age</a:t>
                      </a:r>
                      <a:endParaRPr b="1"/>
                    </a:p>
                  </a:txBody>
                  <a:tcPr marL="91425" marR="91425" marT="91425" marB="91425">
                    <a:solidFill>
                      <a:schemeClr val="accent4"/>
                    </a:solidFill>
                  </a:tcPr>
                </a:tc>
                <a:tc>
                  <a:txBody>
                    <a:bodyPr/>
                    <a:lstStyle/>
                    <a:p>
                      <a:pPr marL="0" lvl="0" indent="0" algn="l" rtl="0">
                        <a:spcBef>
                          <a:spcPts val="0"/>
                        </a:spcBef>
                        <a:spcAft>
                          <a:spcPts val="0"/>
                        </a:spcAft>
                        <a:buNone/>
                      </a:pPr>
                      <a:r>
                        <a:rPr lang="zh-CN" b="1"/>
                        <a:t>Gradient Boost</a:t>
                      </a:r>
                      <a:endParaRPr b="1"/>
                    </a:p>
                    <a:p>
                      <a:pPr marL="0" lvl="0" indent="0" algn="l" rtl="0">
                        <a:spcBef>
                          <a:spcPts val="0"/>
                        </a:spcBef>
                        <a:spcAft>
                          <a:spcPts val="0"/>
                        </a:spcAft>
                        <a:buNone/>
                      </a:pPr>
                      <a:r>
                        <a:rPr lang="zh-CN" b="1"/>
                        <a:t>Variable: Age</a:t>
                      </a:r>
                      <a:endParaRPr b="1"/>
                    </a:p>
                  </a:txBody>
                  <a:tcPr marL="91425" marR="91425" marT="91425" marB="91425">
                    <a:solidFill>
                      <a:schemeClr val="accent4"/>
                    </a:solidFill>
                  </a:tcPr>
                </a:tc>
                <a:tc>
                  <a:txBody>
                    <a:bodyPr/>
                    <a:lstStyle/>
                    <a:p>
                      <a:pPr marL="0" lvl="0" indent="0" algn="l" rtl="0">
                        <a:spcBef>
                          <a:spcPts val="0"/>
                        </a:spcBef>
                        <a:spcAft>
                          <a:spcPts val="0"/>
                        </a:spcAft>
                        <a:buNone/>
                      </a:pPr>
                      <a:r>
                        <a:rPr lang="zh-CN" b="1"/>
                        <a:t>Random Forest</a:t>
                      </a:r>
                      <a:endParaRPr b="1"/>
                    </a:p>
                    <a:p>
                      <a:pPr marL="0" lvl="0" indent="0" algn="l" rtl="0">
                        <a:spcBef>
                          <a:spcPts val="0"/>
                        </a:spcBef>
                        <a:spcAft>
                          <a:spcPts val="0"/>
                        </a:spcAft>
                        <a:buNone/>
                      </a:pPr>
                      <a:r>
                        <a:rPr lang="zh-CN" b="1"/>
                        <a:t>Classifier</a:t>
                      </a:r>
                      <a:endParaRPr b="1"/>
                    </a:p>
                    <a:p>
                      <a:pPr marL="0" lvl="0" indent="0" algn="l" rtl="0">
                        <a:spcBef>
                          <a:spcPts val="0"/>
                        </a:spcBef>
                        <a:spcAft>
                          <a:spcPts val="0"/>
                        </a:spcAft>
                        <a:buNone/>
                      </a:pPr>
                      <a:r>
                        <a:rPr lang="zh-CN" b="1"/>
                        <a:t>Variable: Age</a:t>
                      </a:r>
                      <a:endParaRPr b="1"/>
                    </a:p>
                  </a:txBody>
                  <a:tcPr marL="91425" marR="91425" marT="91425" marB="91425">
                    <a:solidFill>
                      <a:schemeClr val="accent4"/>
                    </a:solidFill>
                  </a:tcPr>
                </a:tc>
                <a:tc>
                  <a:txBody>
                    <a:bodyPr/>
                    <a:lstStyle/>
                    <a:p>
                      <a:pPr marL="0" lvl="0" indent="0" algn="l" rtl="0">
                        <a:spcBef>
                          <a:spcPts val="0"/>
                        </a:spcBef>
                        <a:spcAft>
                          <a:spcPts val="0"/>
                        </a:spcAft>
                        <a:buNone/>
                      </a:pPr>
                      <a:r>
                        <a:rPr lang="zh-CN" b="1"/>
                        <a:t>SVM</a:t>
                      </a:r>
                      <a:endParaRPr b="1"/>
                    </a:p>
                    <a:p>
                      <a:pPr marL="0" lvl="0" indent="0" algn="l" rtl="0">
                        <a:spcBef>
                          <a:spcPts val="0"/>
                        </a:spcBef>
                        <a:spcAft>
                          <a:spcPts val="0"/>
                        </a:spcAft>
                        <a:buNone/>
                      </a:pPr>
                      <a:r>
                        <a:rPr lang="zh-CN" b="1"/>
                        <a:t>Variable: Gender</a:t>
                      </a:r>
                      <a:endParaRPr b="1"/>
                    </a:p>
                  </a:txBody>
                  <a:tcPr marL="91425" marR="91425" marT="91425" marB="91425">
                    <a:solidFill>
                      <a:schemeClr val="accent4"/>
                    </a:solidFill>
                  </a:tcPr>
                </a:tc>
              </a:tr>
              <a:tr h="878225">
                <a:tc>
                  <a:txBody>
                    <a:bodyPr/>
                    <a:lstStyle/>
                    <a:p>
                      <a:pPr marL="0" lvl="0" indent="0" algn="l" rtl="0">
                        <a:spcBef>
                          <a:spcPts val="0"/>
                        </a:spcBef>
                        <a:spcAft>
                          <a:spcPts val="0"/>
                        </a:spcAft>
                        <a:buNone/>
                      </a:pPr>
                      <a:r>
                        <a:rPr lang="zh-CN" b="1"/>
                        <a:t>With SIFT</a:t>
                      </a:r>
                      <a:endParaRPr b="1"/>
                    </a:p>
                  </a:txBody>
                  <a:tcPr marL="91425" marR="91425" marT="91425" marB="91425">
                    <a:solidFill>
                      <a:srgbClr val="FFE599"/>
                    </a:solidFill>
                  </a:tcPr>
                </a:tc>
                <a:tc>
                  <a:txBody>
                    <a:bodyPr/>
                    <a:lstStyle/>
                    <a:p>
                      <a:pPr marL="0" lvl="0" indent="0" algn="l" rtl="0">
                        <a:spcBef>
                          <a:spcPts val="0"/>
                        </a:spcBef>
                        <a:spcAft>
                          <a:spcPts val="0"/>
                        </a:spcAft>
                        <a:buNone/>
                      </a:pPr>
                      <a:r>
                        <a:rPr lang="zh-CN"/>
                        <a:t>Speed: 5s</a:t>
                      </a:r>
                      <a:endParaRPr/>
                    </a:p>
                    <a:p>
                      <a:pPr marL="0" lvl="0" indent="0" algn="l" rtl="0">
                        <a:spcBef>
                          <a:spcPts val="0"/>
                        </a:spcBef>
                        <a:spcAft>
                          <a:spcPts val="0"/>
                        </a:spcAft>
                        <a:buNone/>
                      </a:pPr>
                      <a:r>
                        <a:rPr lang="zh-CN"/>
                        <a:t>ValAcc: 0.4180</a:t>
                      </a:r>
                      <a:endParaRPr/>
                    </a:p>
                  </a:txBody>
                  <a:tcPr marL="91425" marR="91425" marT="91425" marB="91425">
                    <a:solidFill>
                      <a:srgbClr val="FFE599"/>
                    </a:solidFill>
                  </a:tcPr>
                </a:tc>
                <a:tc>
                  <a:txBody>
                    <a:bodyPr/>
                    <a:lstStyle/>
                    <a:p>
                      <a:pPr marL="0" lvl="0" indent="0" algn="l" rtl="0">
                        <a:spcBef>
                          <a:spcPts val="0"/>
                        </a:spcBef>
                        <a:spcAft>
                          <a:spcPts val="0"/>
                        </a:spcAft>
                        <a:buNone/>
                      </a:pPr>
                      <a:r>
                        <a:rPr lang="zh-CN"/>
                        <a:t>Speed: 1s</a:t>
                      </a:r>
                      <a:endParaRPr/>
                    </a:p>
                    <a:p>
                      <a:pPr marL="0" lvl="0" indent="0" algn="l" rtl="0">
                        <a:spcBef>
                          <a:spcPts val="0"/>
                        </a:spcBef>
                        <a:spcAft>
                          <a:spcPts val="0"/>
                        </a:spcAft>
                        <a:buNone/>
                      </a:pPr>
                      <a:r>
                        <a:rPr lang="zh-CN"/>
                        <a:t>ValAcc: 0.37</a:t>
                      </a:r>
                      <a:endParaRPr/>
                    </a:p>
                  </a:txBody>
                  <a:tcPr marL="91425" marR="91425" marT="91425" marB="91425">
                    <a:solidFill>
                      <a:srgbClr val="FFE599"/>
                    </a:solidFill>
                  </a:tcPr>
                </a:tc>
                <a:tc>
                  <a:txBody>
                    <a:bodyPr/>
                    <a:lstStyle/>
                    <a:p>
                      <a:pPr marL="0" lvl="0" indent="0" algn="l" rtl="0">
                        <a:spcBef>
                          <a:spcPts val="0"/>
                        </a:spcBef>
                        <a:spcAft>
                          <a:spcPts val="0"/>
                        </a:spcAft>
                        <a:buNone/>
                      </a:pPr>
                      <a:r>
                        <a:rPr lang="zh-CN"/>
                        <a:t>ValAcc: 0.48</a:t>
                      </a:r>
                      <a:endParaRPr/>
                    </a:p>
                  </a:txBody>
                  <a:tcPr marL="91425" marR="91425" marT="91425" marB="91425">
                    <a:solidFill>
                      <a:srgbClr val="FFE599"/>
                    </a:solidFill>
                  </a:tcPr>
                </a:tc>
                <a:tc>
                  <a:txBody>
                    <a:bodyPr/>
                    <a:lstStyle/>
                    <a:p>
                      <a:pPr marL="0" lvl="0" indent="0" algn="l" rtl="0">
                        <a:spcBef>
                          <a:spcPts val="0"/>
                        </a:spcBef>
                        <a:spcAft>
                          <a:spcPts val="0"/>
                        </a:spcAft>
                        <a:buNone/>
                      </a:pPr>
                      <a:r>
                        <a:rPr lang="zh-CN"/>
                        <a:t>Speed: Few Minutes</a:t>
                      </a:r>
                      <a:endParaRPr/>
                    </a:p>
                    <a:p>
                      <a:pPr marL="0" lvl="0" indent="0" algn="l" rtl="0">
                        <a:spcBef>
                          <a:spcPts val="0"/>
                        </a:spcBef>
                        <a:spcAft>
                          <a:spcPts val="0"/>
                        </a:spcAft>
                        <a:buNone/>
                      </a:pPr>
                      <a:r>
                        <a:rPr lang="zh-CN"/>
                        <a:t>ValAcc: 0.55 </a:t>
                      </a:r>
                      <a:endParaRPr/>
                    </a:p>
                  </a:txBody>
                  <a:tcPr marL="91425" marR="91425" marT="91425" marB="91425">
                    <a:solidFill>
                      <a:srgbClr val="FFE599"/>
                    </a:solidFill>
                  </a:tcPr>
                </a:tc>
              </a:tr>
              <a:tr h="878225">
                <a:tc>
                  <a:txBody>
                    <a:bodyPr/>
                    <a:lstStyle/>
                    <a:p>
                      <a:pPr marL="0" lvl="0" indent="0" algn="l" rtl="0">
                        <a:spcBef>
                          <a:spcPts val="0"/>
                        </a:spcBef>
                        <a:spcAft>
                          <a:spcPts val="0"/>
                        </a:spcAft>
                        <a:buNone/>
                      </a:pPr>
                      <a:r>
                        <a:rPr lang="zh-CN" b="1"/>
                        <a:t>Without SIFT</a:t>
                      </a:r>
                      <a:endParaRPr b="1"/>
                    </a:p>
                  </a:txBody>
                  <a:tcPr marL="91425" marR="91425" marT="91425" marB="91425">
                    <a:solidFill>
                      <a:srgbClr val="FFE599"/>
                    </a:solidFill>
                  </a:tcPr>
                </a:tc>
                <a:tc>
                  <a:txBody>
                    <a:bodyPr/>
                    <a:lstStyle/>
                    <a:p>
                      <a:pPr marL="0" lvl="0" indent="0" algn="l" rtl="0">
                        <a:spcBef>
                          <a:spcPts val="0"/>
                        </a:spcBef>
                        <a:spcAft>
                          <a:spcPts val="0"/>
                        </a:spcAft>
                        <a:buNone/>
                      </a:pPr>
                      <a:r>
                        <a:rPr lang="zh-CN"/>
                        <a:t>Speed: 460s</a:t>
                      </a:r>
                      <a:endParaRPr/>
                    </a:p>
                    <a:p>
                      <a:pPr marL="0" lvl="0" indent="0" algn="l" rtl="0">
                        <a:spcBef>
                          <a:spcPts val="0"/>
                        </a:spcBef>
                        <a:spcAft>
                          <a:spcPts val="0"/>
                        </a:spcAft>
                        <a:buNone/>
                      </a:pPr>
                      <a:r>
                        <a:rPr lang="zh-CN"/>
                        <a:t>ValAcc: 0.5820</a:t>
                      </a:r>
                      <a:endParaRPr/>
                    </a:p>
                  </a:txBody>
                  <a:tcPr marL="91425" marR="91425" marT="91425" marB="91425">
                    <a:solidFill>
                      <a:srgbClr val="FFE599"/>
                    </a:solidFill>
                  </a:tcPr>
                </a:tc>
                <a:tc>
                  <a:txBody>
                    <a:bodyPr/>
                    <a:lstStyle/>
                    <a:p>
                      <a:pPr marL="0" lvl="0" indent="0" algn="l" rtl="0">
                        <a:spcBef>
                          <a:spcPts val="0"/>
                        </a:spcBef>
                        <a:spcAft>
                          <a:spcPts val="0"/>
                        </a:spcAft>
                        <a:buClr>
                          <a:srgbClr val="000000"/>
                        </a:buClr>
                        <a:buSzPts val="1100"/>
                        <a:buFont typeface="Arial"/>
                        <a:buNone/>
                      </a:pPr>
                      <a:r>
                        <a:rPr lang="zh-CN">
                          <a:solidFill>
                            <a:srgbClr val="000000"/>
                          </a:solidFill>
                        </a:rPr>
                        <a:t>Speed: 148s</a:t>
                      </a:r>
                      <a:endParaRPr>
                        <a:solidFill>
                          <a:srgbClr val="000000"/>
                        </a:solidFill>
                      </a:endParaRPr>
                    </a:p>
                    <a:p>
                      <a:pPr marL="0" lvl="0" indent="0" algn="l" rtl="0">
                        <a:spcBef>
                          <a:spcPts val="0"/>
                        </a:spcBef>
                        <a:spcAft>
                          <a:spcPts val="0"/>
                        </a:spcAft>
                        <a:buClr>
                          <a:srgbClr val="000000"/>
                        </a:buClr>
                        <a:buSzPts val="1100"/>
                        <a:buFont typeface="Arial"/>
                        <a:buNone/>
                      </a:pPr>
                      <a:r>
                        <a:rPr lang="zh-CN">
                          <a:solidFill>
                            <a:srgbClr val="000000"/>
                          </a:solidFill>
                        </a:rPr>
                        <a:t>ValAcc: 0.52</a:t>
                      </a:r>
                      <a:endParaRPr/>
                    </a:p>
                  </a:txBody>
                  <a:tcPr marL="91425" marR="91425" marT="91425" marB="91425">
                    <a:solidFill>
                      <a:srgbClr val="FFE599"/>
                    </a:solidFill>
                  </a:tcPr>
                </a:tc>
                <a:tc>
                  <a:txBody>
                    <a:bodyPr/>
                    <a:lstStyle/>
                    <a:p>
                      <a:pPr marL="0" lvl="0" indent="0" algn="l" rtl="0">
                        <a:spcBef>
                          <a:spcPts val="0"/>
                        </a:spcBef>
                        <a:spcAft>
                          <a:spcPts val="0"/>
                        </a:spcAft>
                        <a:buNone/>
                      </a:pPr>
                      <a:r>
                        <a:rPr lang="zh-CN"/>
                        <a:t>ValAcc: 0.55</a:t>
                      </a:r>
                      <a:endParaRPr/>
                    </a:p>
                  </a:txBody>
                  <a:tcPr marL="91425" marR="91425" marT="91425" marB="91425">
                    <a:solidFill>
                      <a:srgbClr val="FFE599"/>
                    </a:solidFill>
                  </a:tcPr>
                </a:tc>
                <a:tc>
                  <a:txBody>
                    <a:bodyPr/>
                    <a:lstStyle/>
                    <a:p>
                      <a:pPr marL="0" lvl="0" indent="0" algn="l" rtl="0">
                        <a:spcBef>
                          <a:spcPts val="0"/>
                        </a:spcBef>
                        <a:spcAft>
                          <a:spcPts val="0"/>
                        </a:spcAft>
                        <a:buNone/>
                      </a:pPr>
                      <a:r>
                        <a:rPr lang="zh-CN"/>
                        <a:t>Speed: 10s</a:t>
                      </a:r>
                      <a:endParaRPr/>
                    </a:p>
                    <a:p>
                      <a:pPr marL="0" lvl="0" indent="0" algn="l" rtl="0">
                        <a:spcBef>
                          <a:spcPts val="0"/>
                        </a:spcBef>
                        <a:spcAft>
                          <a:spcPts val="0"/>
                        </a:spcAft>
                        <a:buNone/>
                      </a:pPr>
                      <a:r>
                        <a:rPr lang="zh-CN"/>
                        <a:t>ValAcc: 0.73</a:t>
                      </a:r>
                      <a:endParaRPr/>
                    </a:p>
                  </a:txBody>
                  <a:tcPr marL="91425" marR="91425" marT="91425" marB="91425">
                    <a:solidFill>
                      <a:srgbClr val="FFE599"/>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SIFT Take aways</a:t>
            </a:r>
            <a:endParaRPr/>
          </a:p>
        </p:txBody>
      </p:sp>
      <p:sp>
        <p:nvSpPr>
          <p:cNvPr id="192" name="Google Shape;19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Time: SIFT can divide training time by over 100 compared to the full image dataset</a:t>
            </a:r>
            <a:endParaRPr/>
          </a:p>
          <a:p>
            <a:pPr marL="0" lvl="0" indent="0" algn="l" rtl="0">
              <a:spcBef>
                <a:spcPts val="1200"/>
              </a:spcBef>
              <a:spcAft>
                <a:spcPts val="0"/>
              </a:spcAft>
              <a:buNone/>
            </a:pPr>
            <a:r>
              <a:rPr lang="zh-CN"/>
              <a:t>Accuracy: This comes at the cost of accuracy from 10 to 20 percent for all models</a:t>
            </a:r>
            <a:endParaRPr/>
          </a:p>
          <a:p>
            <a:pPr marL="0" lvl="0" indent="0" algn="l" rtl="0">
              <a:spcBef>
                <a:spcPts val="1200"/>
              </a:spcBef>
              <a:spcAft>
                <a:spcPts val="1200"/>
              </a:spcAft>
              <a:buNone/>
            </a:pPr>
            <a:r>
              <a:rPr lang="zh-CN"/>
              <a:t>Overall: If a model has high accuracy and long training time, it may be worth it to trade some points of accuracy for ease of training and interpretability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CN" sz="2820"/>
              <a:t>PCA &amp; RFS</a:t>
            </a:r>
            <a:endParaRPr sz="2820"/>
          </a:p>
          <a:p>
            <a:pPr marL="0" lvl="0" indent="0" algn="ctr" rtl="0">
              <a:spcBef>
                <a:spcPts val="0"/>
              </a:spcBef>
              <a:spcAft>
                <a:spcPts val="0"/>
              </a:spcAft>
              <a:buSzPts val="990"/>
              <a:buNone/>
            </a:pPr>
            <a:endParaRPr sz="282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Feature Extraction - - PCA</a:t>
            </a:r>
            <a:endParaRPr/>
          </a:p>
        </p:txBody>
      </p:sp>
      <p:sp>
        <p:nvSpPr>
          <p:cNvPr id="203" name="Google Shape;20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35"/>
          <p:cNvPicPr preferRelativeResize="0"/>
          <p:nvPr/>
        </p:nvPicPr>
        <p:blipFill>
          <a:blip r:embed="rId3">
            <a:alphaModFix/>
          </a:blip>
          <a:stretch>
            <a:fillRect/>
          </a:stretch>
        </p:blipFill>
        <p:spPr>
          <a:xfrm>
            <a:off x="311700" y="1152475"/>
            <a:ext cx="6730974" cy="3814325"/>
          </a:xfrm>
          <a:prstGeom prst="rect">
            <a:avLst/>
          </a:prstGeom>
          <a:noFill/>
          <a:ln>
            <a:noFill/>
          </a:ln>
        </p:spPr>
      </p:pic>
      <p:sp>
        <p:nvSpPr>
          <p:cNvPr id="205" name="Google Shape;205;p35"/>
          <p:cNvSpPr txBox="1"/>
          <p:nvPr/>
        </p:nvSpPr>
        <p:spPr>
          <a:xfrm>
            <a:off x="7208400" y="1566475"/>
            <a:ext cx="16239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After gray scale our images dataset and then  apply the PCA, we got 195 components is best to explain the most variance for our dataset.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11700" y="88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Feature Extraction - - PCA</a:t>
            </a:r>
            <a:endParaRPr/>
          </a:p>
        </p:txBody>
      </p:sp>
      <p:sp>
        <p:nvSpPr>
          <p:cNvPr id="211" name="Google Shape;211;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2" name="Google Shape;212;p36"/>
          <p:cNvPicPr preferRelativeResize="0"/>
          <p:nvPr/>
        </p:nvPicPr>
        <p:blipFill rotWithShape="1">
          <a:blip r:embed="rId3">
            <a:alphaModFix/>
          </a:blip>
          <a:srcRect l="2803" t="12687" r="2499" b="4221"/>
          <a:stretch/>
        </p:blipFill>
        <p:spPr>
          <a:xfrm>
            <a:off x="133400" y="854850"/>
            <a:ext cx="6253075" cy="4011650"/>
          </a:xfrm>
          <a:prstGeom prst="rect">
            <a:avLst/>
          </a:prstGeom>
          <a:noFill/>
          <a:ln>
            <a:noFill/>
          </a:ln>
        </p:spPr>
      </p:pic>
      <p:sp>
        <p:nvSpPr>
          <p:cNvPr id="213" name="Google Shape;213;p36"/>
          <p:cNvSpPr txBox="1"/>
          <p:nvPr/>
        </p:nvSpPr>
        <p:spPr>
          <a:xfrm>
            <a:off x="6456825" y="1655600"/>
            <a:ext cx="2375400" cy="1754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zh-CN" sz="1700"/>
              <a:t>On the left is the PCA compresed image.</a:t>
            </a:r>
            <a:endParaRPr sz="1700"/>
          </a:p>
          <a:p>
            <a:pPr marL="457200" lvl="0" indent="-336550" algn="l" rtl="0">
              <a:spcBef>
                <a:spcPts val="0"/>
              </a:spcBef>
              <a:spcAft>
                <a:spcPts val="0"/>
              </a:spcAft>
              <a:buSzPts val="1700"/>
              <a:buChar char="●"/>
            </a:pPr>
            <a:r>
              <a:rPr lang="zh-CN" sz="1700"/>
              <a:t>On the right is the Gray scale image.</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Feature Selection - - Random Forest Feature Importance</a:t>
            </a:r>
            <a:endParaRPr/>
          </a:p>
          <a:p>
            <a:pPr marL="0" lvl="0" indent="0" algn="l" rtl="0">
              <a:spcBef>
                <a:spcPts val="0"/>
              </a:spcBef>
              <a:spcAft>
                <a:spcPts val="0"/>
              </a:spcAft>
              <a:buNone/>
            </a:pPr>
            <a:r>
              <a:rPr lang="zh-CN"/>
              <a:t>ance</a:t>
            </a:r>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0" name="Google Shape;220;p37"/>
          <p:cNvPicPr preferRelativeResize="0"/>
          <p:nvPr/>
        </p:nvPicPr>
        <p:blipFill>
          <a:blip r:embed="rId3">
            <a:alphaModFix/>
          </a:blip>
          <a:stretch>
            <a:fillRect/>
          </a:stretch>
        </p:blipFill>
        <p:spPr>
          <a:xfrm>
            <a:off x="311700" y="1069775"/>
            <a:ext cx="5037150" cy="3499100"/>
          </a:xfrm>
          <a:prstGeom prst="rect">
            <a:avLst/>
          </a:prstGeom>
          <a:noFill/>
          <a:ln>
            <a:noFill/>
          </a:ln>
        </p:spPr>
      </p:pic>
      <p:sp>
        <p:nvSpPr>
          <p:cNvPr id="221" name="Google Shape;221;p37"/>
          <p:cNvSpPr txBox="1"/>
          <p:nvPr/>
        </p:nvSpPr>
        <p:spPr>
          <a:xfrm>
            <a:off x="5578100" y="1152475"/>
            <a:ext cx="31329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a:t>After we grayscale our image dataset, we applied the Random Forest model on the dataset and then selected the features according to the random forest feature importance attribute. Here we got 12794 features from 40000 features.</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CN" sz="2820"/>
              <a:t>Complex Model Training and Comparison</a:t>
            </a:r>
            <a:endParaRPr sz="2820"/>
          </a:p>
          <a:p>
            <a:pPr marL="0" lvl="0" indent="0" algn="l" rtl="0">
              <a:spcBef>
                <a:spcPts val="0"/>
              </a:spcBef>
              <a:spcAft>
                <a:spcPts val="0"/>
              </a:spcAft>
              <a:buSzPts val="990"/>
              <a:buNone/>
            </a:pPr>
            <a:endParaRPr sz="2820"/>
          </a:p>
          <a:p>
            <a:pPr marL="0" lvl="0" indent="0" algn="ctr" rtl="0">
              <a:spcBef>
                <a:spcPts val="0"/>
              </a:spcBef>
              <a:spcAft>
                <a:spcPts val="0"/>
              </a:spcAft>
              <a:buSzPts val="990"/>
              <a:buNone/>
            </a:pPr>
            <a:endParaRPr sz="282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zh-CN"/>
              <a:t>Experimenting Random Forest Classifier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169075"/>
            <a:ext cx="8520600" cy="551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Random Forest + PCA, is it Faster?</a:t>
            </a:r>
            <a:endParaRPr/>
          </a:p>
        </p:txBody>
      </p:sp>
      <p:pic>
        <p:nvPicPr>
          <p:cNvPr id="237" name="Google Shape;237;p40"/>
          <p:cNvPicPr preferRelativeResize="0"/>
          <p:nvPr/>
        </p:nvPicPr>
        <p:blipFill rotWithShape="1">
          <a:blip r:embed="rId3">
            <a:alphaModFix/>
          </a:blip>
          <a:srcRect l="768" t="4650" r="3188" b="7760"/>
          <a:stretch/>
        </p:blipFill>
        <p:spPr>
          <a:xfrm>
            <a:off x="638800" y="911287"/>
            <a:ext cx="2983001" cy="2113525"/>
          </a:xfrm>
          <a:prstGeom prst="rect">
            <a:avLst/>
          </a:prstGeom>
          <a:noFill/>
          <a:ln>
            <a:noFill/>
          </a:ln>
        </p:spPr>
      </p:pic>
      <p:pic>
        <p:nvPicPr>
          <p:cNvPr id="238" name="Google Shape;238;p40"/>
          <p:cNvPicPr preferRelativeResize="0"/>
          <p:nvPr/>
        </p:nvPicPr>
        <p:blipFill>
          <a:blip r:embed="rId4">
            <a:alphaModFix/>
          </a:blip>
          <a:stretch>
            <a:fillRect/>
          </a:stretch>
        </p:blipFill>
        <p:spPr>
          <a:xfrm>
            <a:off x="4839637" y="762287"/>
            <a:ext cx="3055000" cy="2283295"/>
          </a:xfrm>
          <a:prstGeom prst="rect">
            <a:avLst/>
          </a:prstGeom>
          <a:noFill/>
          <a:ln>
            <a:noFill/>
          </a:ln>
        </p:spPr>
      </p:pic>
      <p:pic>
        <p:nvPicPr>
          <p:cNvPr id="239" name="Google Shape;239;p40"/>
          <p:cNvPicPr preferRelativeResize="0"/>
          <p:nvPr/>
        </p:nvPicPr>
        <p:blipFill>
          <a:blip r:embed="rId5">
            <a:alphaModFix/>
          </a:blip>
          <a:stretch>
            <a:fillRect/>
          </a:stretch>
        </p:blipFill>
        <p:spPr>
          <a:xfrm>
            <a:off x="638800" y="3215325"/>
            <a:ext cx="2982999" cy="1994350"/>
          </a:xfrm>
          <a:prstGeom prst="rect">
            <a:avLst/>
          </a:prstGeom>
          <a:noFill/>
          <a:ln>
            <a:noFill/>
          </a:ln>
        </p:spPr>
      </p:pic>
      <p:sp>
        <p:nvSpPr>
          <p:cNvPr id="240" name="Google Shape;240;p40"/>
          <p:cNvSpPr txBox="1"/>
          <p:nvPr/>
        </p:nvSpPr>
        <p:spPr>
          <a:xfrm>
            <a:off x="3621800" y="1067850"/>
            <a:ext cx="113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Time: 1min 43 s</a:t>
            </a:r>
            <a:endParaRPr/>
          </a:p>
        </p:txBody>
      </p:sp>
      <p:sp>
        <p:nvSpPr>
          <p:cNvPr id="241" name="Google Shape;241;p40"/>
          <p:cNvSpPr txBox="1"/>
          <p:nvPr/>
        </p:nvSpPr>
        <p:spPr>
          <a:xfrm>
            <a:off x="3621800" y="3319250"/>
            <a:ext cx="512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Time: 2 min</a:t>
            </a:r>
            <a:endParaRPr/>
          </a:p>
          <a:p>
            <a:pPr marL="0" lvl="0" indent="0" algn="l" rtl="0">
              <a:spcBef>
                <a:spcPts val="0"/>
              </a:spcBef>
              <a:spcAft>
                <a:spcPts val="0"/>
              </a:spcAft>
              <a:buNone/>
            </a:pPr>
            <a:r>
              <a:rPr lang="zh-CN"/>
              <a:t>50 s</a:t>
            </a:r>
            <a:endParaRPr/>
          </a:p>
        </p:txBody>
      </p:sp>
      <p:sp>
        <p:nvSpPr>
          <p:cNvPr id="242" name="Google Shape;242;p40"/>
          <p:cNvSpPr txBox="1"/>
          <p:nvPr/>
        </p:nvSpPr>
        <p:spPr>
          <a:xfrm>
            <a:off x="7894625" y="845375"/>
            <a:ext cx="118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Time: 2 min 35 s</a:t>
            </a:r>
            <a:endParaRPr/>
          </a:p>
        </p:txBody>
      </p:sp>
      <p:sp>
        <p:nvSpPr>
          <p:cNvPr id="243" name="Google Shape;243;p40"/>
          <p:cNvSpPr txBox="1"/>
          <p:nvPr/>
        </p:nvSpPr>
        <p:spPr>
          <a:xfrm>
            <a:off x="8054550" y="3215325"/>
            <a:ext cx="113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Time: 4 min 31 s</a:t>
            </a:r>
            <a:endParaRPr/>
          </a:p>
        </p:txBody>
      </p:sp>
      <p:pic>
        <p:nvPicPr>
          <p:cNvPr id="244" name="Google Shape;244;p40"/>
          <p:cNvPicPr preferRelativeResize="0"/>
          <p:nvPr/>
        </p:nvPicPr>
        <p:blipFill>
          <a:blip r:embed="rId6">
            <a:alphaModFix/>
          </a:blip>
          <a:stretch>
            <a:fillRect/>
          </a:stretch>
        </p:blipFill>
        <p:spPr>
          <a:xfrm>
            <a:off x="4839625" y="3087100"/>
            <a:ext cx="3055000" cy="196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Classifier + PCA + Filters</a:t>
            </a:r>
            <a:endParaRPr/>
          </a:p>
        </p:txBody>
      </p:sp>
      <p:pic>
        <p:nvPicPr>
          <p:cNvPr id="250" name="Google Shape;250;p41"/>
          <p:cNvPicPr preferRelativeResize="0"/>
          <p:nvPr/>
        </p:nvPicPr>
        <p:blipFill>
          <a:blip r:embed="rId3">
            <a:alphaModFix/>
          </a:blip>
          <a:stretch>
            <a:fillRect/>
          </a:stretch>
        </p:blipFill>
        <p:spPr>
          <a:xfrm>
            <a:off x="783350" y="1636350"/>
            <a:ext cx="3238899" cy="2554975"/>
          </a:xfrm>
          <a:prstGeom prst="rect">
            <a:avLst/>
          </a:prstGeom>
          <a:noFill/>
          <a:ln>
            <a:noFill/>
          </a:ln>
        </p:spPr>
      </p:pic>
      <p:pic>
        <p:nvPicPr>
          <p:cNvPr id="251" name="Google Shape;251;p41"/>
          <p:cNvPicPr preferRelativeResize="0"/>
          <p:nvPr/>
        </p:nvPicPr>
        <p:blipFill>
          <a:blip r:embed="rId4">
            <a:alphaModFix/>
          </a:blip>
          <a:stretch>
            <a:fillRect/>
          </a:stretch>
        </p:blipFill>
        <p:spPr>
          <a:xfrm>
            <a:off x="4572000" y="1636345"/>
            <a:ext cx="3449525" cy="2622325"/>
          </a:xfrm>
          <a:prstGeom prst="rect">
            <a:avLst/>
          </a:prstGeom>
          <a:noFill/>
          <a:ln>
            <a:noFill/>
          </a:ln>
        </p:spPr>
      </p:pic>
      <p:sp>
        <p:nvSpPr>
          <p:cNvPr id="252" name="Google Shape;252;p41"/>
          <p:cNvSpPr txBox="1"/>
          <p:nvPr/>
        </p:nvSpPr>
        <p:spPr>
          <a:xfrm>
            <a:off x="2135725" y="1085675"/>
            <a:ext cx="340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t>Doing worse than raw images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Why do facial recognition?</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zh-CN" sz="2300"/>
              <a:t>Broad field with many potential use cases in day-to-day life</a:t>
            </a:r>
            <a:endParaRPr sz="2300"/>
          </a:p>
          <a:p>
            <a:pPr marL="457200" lvl="0" indent="-374650" algn="l" rtl="0">
              <a:spcBef>
                <a:spcPts val="0"/>
              </a:spcBef>
              <a:spcAft>
                <a:spcPts val="0"/>
              </a:spcAft>
              <a:buSzPts val="2300"/>
              <a:buChar char="●"/>
            </a:pPr>
            <a:r>
              <a:rPr lang="zh-CN" sz="2300"/>
              <a:t>Improve medical treatment via identification of symptoms</a:t>
            </a:r>
            <a:endParaRPr sz="2300"/>
          </a:p>
          <a:p>
            <a:pPr marL="457200" lvl="0" indent="-374650" algn="l" rtl="0">
              <a:spcBef>
                <a:spcPts val="0"/>
              </a:spcBef>
              <a:spcAft>
                <a:spcPts val="0"/>
              </a:spcAft>
              <a:buSzPts val="2300"/>
              <a:buChar char="●"/>
            </a:pPr>
            <a:r>
              <a:rPr lang="zh-CN" sz="2300"/>
              <a:t>Save time by removing steps in secure identification (Driver License, Documents)</a:t>
            </a:r>
            <a:endParaRPr sz="2300"/>
          </a:p>
          <a:p>
            <a:pPr marL="457200" lvl="0" indent="-374650" algn="l" rtl="0">
              <a:spcBef>
                <a:spcPts val="0"/>
              </a:spcBef>
              <a:spcAft>
                <a:spcPts val="0"/>
              </a:spcAft>
              <a:buSzPts val="2300"/>
              <a:buChar char="●"/>
            </a:pPr>
            <a:r>
              <a:rPr lang="zh-CN" sz="2300"/>
              <a:t>Opt in can save time by reducing log in time</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249400" y="133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Again With Filters No PCA</a:t>
            </a:r>
            <a:endParaRPr/>
          </a:p>
        </p:txBody>
      </p:sp>
      <p:pic>
        <p:nvPicPr>
          <p:cNvPr id="258" name="Google Shape;258;p42"/>
          <p:cNvPicPr preferRelativeResize="0"/>
          <p:nvPr/>
        </p:nvPicPr>
        <p:blipFill rotWithShape="1">
          <a:blip r:embed="rId3">
            <a:alphaModFix/>
          </a:blip>
          <a:srcRect r="1302"/>
          <a:stretch/>
        </p:blipFill>
        <p:spPr>
          <a:xfrm>
            <a:off x="626050" y="706250"/>
            <a:ext cx="3190457" cy="1784675"/>
          </a:xfrm>
          <a:prstGeom prst="rect">
            <a:avLst/>
          </a:prstGeom>
          <a:noFill/>
          <a:ln>
            <a:noFill/>
          </a:ln>
        </p:spPr>
      </p:pic>
      <p:pic>
        <p:nvPicPr>
          <p:cNvPr id="259" name="Google Shape;259;p42"/>
          <p:cNvPicPr preferRelativeResize="0"/>
          <p:nvPr/>
        </p:nvPicPr>
        <p:blipFill rotWithShape="1">
          <a:blip r:embed="rId4">
            <a:alphaModFix/>
          </a:blip>
          <a:srcRect t="-10497" r="-2145"/>
          <a:stretch/>
        </p:blipFill>
        <p:spPr>
          <a:xfrm>
            <a:off x="4840900" y="468450"/>
            <a:ext cx="3225825" cy="2210076"/>
          </a:xfrm>
          <a:prstGeom prst="rect">
            <a:avLst/>
          </a:prstGeom>
          <a:noFill/>
          <a:ln>
            <a:noFill/>
          </a:ln>
        </p:spPr>
      </p:pic>
      <p:pic>
        <p:nvPicPr>
          <p:cNvPr id="260" name="Google Shape;260;p42"/>
          <p:cNvPicPr preferRelativeResize="0"/>
          <p:nvPr/>
        </p:nvPicPr>
        <p:blipFill>
          <a:blip r:embed="rId5">
            <a:alphaModFix/>
          </a:blip>
          <a:stretch>
            <a:fillRect/>
          </a:stretch>
        </p:blipFill>
        <p:spPr>
          <a:xfrm>
            <a:off x="679425" y="2740825"/>
            <a:ext cx="3190450" cy="1972950"/>
          </a:xfrm>
          <a:prstGeom prst="rect">
            <a:avLst/>
          </a:prstGeom>
          <a:noFill/>
          <a:ln>
            <a:noFill/>
          </a:ln>
        </p:spPr>
      </p:pic>
      <p:pic>
        <p:nvPicPr>
          <p:cNvPr id="261" name="Google Shape;261;p42"/>
          <p:cNvPicPr preferRelativeResize="0"/>
          <p:nvPr/>
        </p:nvPicPr>
        <p:blipFill>
          <a:blip r:embed="rId6">
            <a:alphaModFix/>
          </a:blip>
          <a:stretch>
            <a:fillRect/>
          </a:stretch>
        </p:blipFill>
        <p:spPr>
          <a:xfrm>
            <a:off x="4587312" y="2865425"/>
            <a:ext cx="3479425" cy="1938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267200" y="215438"/>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zh-CN"/>
              <a:t>Haar Cascade Mask</a:t>
            </a:r>
            <a:endParaRPr/>
          </a:p>
        </p:txBody>
      </p:sp>
      <p:pic>
        <p:nvPicPr>
          <p:cNvPr id="267" name="Google Shape;267;p43"/>
          <p:cNvPicPr preferRelativeResize="0"/>
          <p:nvPr/>
        </p:nvPicPr>
        <p:blipFill>
          <a:blip r:embed="rId3">
            <a:alphaModFix/>
          </a:blip>
          <a:stretch>
            <a:fillRect/>
          </a:stretch>
        </p:blipFill>
        <p:spPr>
          <a:xfrm>
            <a:off x="357050" y="1393400"/>
            <a:ext cx="3999624" cy="2492275"/>
          </a:xfrm>
          <a:prstGeom prst="rect">
            <a:avLst/>
          </a:prstGeom>
          <a:noFill/>
          <a:ln>
            <a:noFill/>
          </a:ln>
        </p:spPr>
      </p:pic>
      <p:pic>
        <p:nvPicPr>
          <p:cNvPr id="268" name="Google Shape;268;p43"/>
          <p:cNvPicPr preferRelativeResize="0"/>
          <p:nvPr/>
        </p:nvPicPr>
        <p:blipFill>
          <a:blip r:embed="rId4">
            <a:alphaModFix/>
          </a:blip>
          <a:stretch>
            <a:fillRect/>
          </a:stretch>
        </p:blipFill>
        <p:spPr>
          <a:xfrm>
            <a:off x="4878875" y="1352625"/>
            <a:ext cx="3908926" cy="2598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How Good is it? </a:t>
            </a:r>
            <a:r>
              <a:rPr lang="zh-CN" sz="2822">
                <a:highlight>
                  <a:srgbClr val="FFFFFF"/>
                </a:highlight>
              </a:rPr>
              <a:t>Sensitivity and Specificity (ROC) RF</a:t>
            </a:r>
            <a:endParaRPr sz="4022"/>
          </a:p>
        </p:txBody>
      </p:sp>
      <p:pic>
        <p:nvPicPr>
          <p:cNvPr id="274" name="Google Shape;274;p44"/>
          <p:cNvPicPr preferRelativeResize="0"/>
          <p:nvPr/>
        </p:nvPicPr>
        <p:blipFill>
          <a:blip r:embed="rId3">
            <a:alphaModFix/>
          </a:blip>
          <a:stretch>
            <a:fillRect/>
          </a:stretch>
        </p:blipFill>
        <p:spPr>
          <a:xfrm>
            <a:off x="1761350" y="1637150"/>
            <a:ext cx="4109850" cy="2946275"/>
          </a:xfrm>
          <a:prstGeom prst="rect">
            <a:avLst/>
          </a:prstGeom>
          <a:noFill/>
          <a:ln>
            <a:noFill/>
          </a:ln>
        </p:spPr>
      </p:pic>
      <p:sp>
        <p:nvSpPr>
          <p:cNvPr id="275" name="Google Shape;275;p44"/>
          <p:cNvSpPr txBox="1"/>
          <p:nvPr/>
        </p:nvSpPr>
        <p:spPr>
          <a:xfrm>
            <a:off x="2881200" y="1082863"/>
            <a:ext cx="169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t>78% accuracy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zh-CN"/>
              <a:t>Sanity Check Comparison</a:t>
            </a:r>
            <a:endParaRPr/>
          </a:p>
        </p:txBody>
      </p:sp>
      <p:pic>
        <p:nvPicPr>
          <p:cNvPr id="281" name="Google Shape;281;p45"/>
          <p:cNvPicPr preferRelativeResize="0"/>
          <p:nvPr/>
        </p:nvPicPr>
        <p:blipFill>
          <a:blip r:embed="rId3">
            <a:alphaModFix/>
          </a:blip>
          <a:stretch>
            <a:fillRect/>
          </a:stretch>
        </p:blipFill>
        <p:spPr>
          <a:xfrm>
            <a:off x="1530600" y="1401675"/>
            <a:ext cx="5543925" cy="3251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aphicFrame>
        <p:nvGraphicFramePr>
          <p:cNvPr id="286" name="Google Shape;286;p46"/>
          <p:cNvGraphicFramePr/>
          <p:nvPr/>
        </p:nvGraphicFramePr>
        <p:xfrm>
          <a:off x="952500" y="2000250"/>
          <a:ext cx="7239000" cy="1188630"/>
        </p:xfrm>
        <a:graphic>
          <a:graphicData uri="http://schemas.openxmlformats.org/drawingml/2006/table">
            <a:tbl>
              <a:tblPr>
                <a:noFill/>
                <a:tableStyleId>{3D37C0E1-F03F-4328-B866-3E531F8F5B7B}</a:tableStyleId>
              </a:tblPr>
              <a:tblGrid>
                <a:gridCol w="1447800"/>
                <a:gridCol w="1447800"/>
                <a:gridCol w="1447800"/>
                <a:gridCol w="1447800"/>
                <a:gridCol w="1447800"/>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zh-CN"/>
                        <a:t>SVM</a:t>
                      </a:r>
                      <a:endParaRPr/>
                    </a:p>
                  </a:txBody>
                  <a:tcPr marL="91425" marR="91425" marT="91425" marB="91425"/>
                </a:tc>
                <a:tc>
                  <a:txBody>
                    <a:bodyPr/>
                    <a:lstStyle/>
                    <a:p>
                      <a:pPr marL="0" lvl="0" indent="0" algn="l" rtl="0">
                        <a:spcBef>
                          <a:spcPts val="0"/>
                        </a:spcBef>
                        <a:spcAft>
                          <a:spcPts val="0"/>
                        </a:spcAft>
                        <a:buNone/>
                      </a:pPr>
                      <a:r>
                        <a:rPr lang="zh-CN"/>
                        <a:t>SVM-Sift</a:t>
                      </a:r>
                      <a:endParaRPr/>
                    </a:p>
                  </a:txBody>
                  <a:tcPr marL="91425" marR="91425" marT="91425" marB="91425"/>
                </a:tc>
                <a:tc>
                  <a:txBody>
                    <a:bodyPr/>
                    <a:lstStyle/>
                    <a:p>
                      <a:pPr marL="0" lvl="0" indent="0" algn="l" rtl="0">
                        <a:spcBef>
                          <a:spcPts val="0"/>
                        </a:spcBef>
                        <a:spcAft>
                          <a:spcPts val="0"/>
                        </a:spcAft>
                        <a:buNone/>
                      </a:pPr>
                      <a:r>
                        <a:rPr lang="zh-CN"/>
                        <a:t>Roberts Mask</a:t>
                      </a:r>
                      <a:endParaRPr/>
                    </a:p>
                  </a:txBody>
                  <a:tcPr marL="91425" marR="91425" marT="91425" marB="91425"/>
                </a:tc>
                <a:tc>
                  <a:txBody>
                    <a:bodyPr/>
                    <a:lstStyle/>
                    <a:p>
                      <a:pPr marL="0" lvl="0" indent="0" algn="l" rtl="0">
                        <a:spcBef>
                          <a:spcPts val="0"/>
                        </a:spcBef>
                        <a:spcAft>
                          <a:spcPts val="0"/>
                        </a:spcAft>
                        <a:buNone/>
                      </a:pPr>
                      <a:r>
                        <a:rPr lang="zh-CN"/>
                        <a:t>Sobel Mask</a:t>
                      </a:r>
                      <a:endParaRPr/>
                    </a:p>
                  </a:txBody>
                  <a:tcPr marL="91425" marR="91425" marT="91425" marB="91425"/>
                </a:tc>
              </a:tr>
              <a:tr h="381000">
                <a:tc>
                  <a:txBody>
                    <a:bodyPr/>
                    <a:lstStyle/>
                    <a:p>
                      <a:pPr marL="0" lvl="0" indent="0" algn="l" rtl="0">
                        <a:spcBef>
                          <a:spcPts val="0"/>
                        </a:spcBef>
                        <a:spcAft>
                          <a:spcPts val="0"/>
                        </a:spcAft>
                        <a:buNone/>
                      </a:pPr>
                      <a:r>
                        <a:rPr lang="zh-CN"/>
                        <a:t>Train acc.score</a:t>
                      </a:r>
                      <a:endParaRPr/>
                    </a:p>
                  </a:txBody>
                  <a:tcPr marL="91425" marR="91425" marT="91425" marB="91425"/>
                </a:tc>
                <a:tc>
                  <a:txBody>
                    <a:bodyPr/>
                    <a:lstStyle/>
                    <a:p>
                      <a:pPr marL="0" lvl="0" indent="0" algn="l" rtl="0">
                        <a:spcBef>
                          <a:spcPts val="0"/>
                        </a:spcBef>
                        <a:spcAft>
                          <a:spcPts val="0"/>
                        </a:spcAft>
                        <a:buNone/>
                      </a:pPr>
                      <a:r>
                        <a:rPr lang="zh-CN"/>
                        <a:t>0.99</a:t>
                      </a:r>
                      <a:endParaRPr/>
                    </a:p>
                  </a:txBody>
                  <a:tcPr marL="91425" marR="91425" marT="91425" marB="91425"/>
                </a:tc>
                <a:tc>
                  <a:txBody>
                    <a:bodyPr/>
                    <a:lstStyle/>
                    <a:p>
                      <a:pPr marL="0" lvl="0" indent="0" algn="l" rtl="0">
                        <a:spcBef>
                          <a:spcPts val="0"/>
                        </a:spcBef>
                        <a:spcAft>
                          <a:spcPts val="0"/>
                        </a:spcAft>
                        <a:buNone/>
                      </a:pPr>
                      <a:r>
                        <a:rPr lang="zh-CN">
                          <a:solidFill>
                            <a:srgbClr val="3C78D8"/>
                          </a:solidFill>
                        </a:rPr>
                        <a:t>0.33</a:t>
                      </a:r>
                      <a:endParaRPr>
                        <a:solidFill>
                          <a:srgbClr val="3C78D8"/>
                        </a:solidFill>
                      </a:endParaRPr>
                    </a:p>
                  </a:txBody>
                  <a:tcPr marL="91425" marR="91425" marT="91425" marB="91425"/>
                </a:tc>
                <a:tc>
                  <a:txBody>
                    <a:bodyPr/>
                    <a:lstStyle/>
                    <a:p>
                      <a:pPr marL="0" lvl="0" indent="0" algn="l" rtl="0">
                        <a:spcBef>
                          <a:spcPts val="0"/>
                        </a:spcBef>
                        <a:spcAft>
                          <a:spcPts val="0"/>
                        </a:spcAft>
                        <a:buNone/>
                      </a:pPr>
                      <a:r>
                        <a:rPr lang="zh-CN"/>
                        <a:t>0.99</a:t>
                      </a:r>
                      <a:endParaRPr/>
                    </a:p>
                  </a:txBody>
                  <a:tcPr marL="91425" marR="91425" marT="91425" marB="91425"/>
                </a:tc>
                <a:tc>
                  <a:txBody>
                    <a:bodyPr/>
                    <a:lstStyle/>
                    <a:p>
                      <a:pPr marL="0" lvl="0" indent="0" algn="l" rtl="0">
                        <a:spcBef>
                          <a:spcPts val="0"/>
                        </a:spcBef>
                        <a:spcAft>
                          <a:spcPts val="0"/>
                        </a:spcAft>
                        <a:buNone/>
                      </a:pPr>
                      <a:r>
                        <a:rPr lang="zh-CN"/>
                        <a:t>0.97</a:t>
                      </a:r>
                      <a:endParaRPr/>
                    </a:p>
                  </a:txBody>
                  <a:tcPr marL="91425" marR="91425" marT="91425" marB="91425"/>
                </a:tc>
              </a:tr>
              <a:tr h="381000">
                <a:tc>
                  <a:txBody>
                    <a:bodyPr/>
                    <a:lstStyle/>
                    <a:p>
                      <a:pPr marL="0" lvl="0" indent="0" algn="l" rtl="0">
                        <a:spcBef>
                          <a:spcPts val="0"/>
                        </a:spcBef>
                        <a:spcAft>
                          <a:spcPts val="0"/>
                        </a:spcAft>
                        <a:buNone/>
                      </a:pPr>
                      <a:r>
                        <a:rPr lang="zh-CN"/>
                        <a:t>Test acc.score</a:t>
                      </a:r>
                      <a:endParaRPr/>
                    </a:p>
                  </a:txBody>
                  <a:tcPr marL="91425" marR="91425" marT="91425" marB="91425"/>
                </a:tc>
                <a:tc>
                  <a:txBody>
                    <a:bodyPr/>
                    <a:lstStyle/>
                    <a:p>
                      <a:pPr marL="0" lvl="0" indent="0" algn="l" rtl="0">
                        <a:spcBef>
                          <a:spcPts val="0"/>
                        </a:spcBef>
                        <a:spcAft>
                          <a:spcPts val="0"/>
                        </a:spcAft>
                        <a:buNone/>
                      </a:pPr>
                      <a:r>
                        <a:rPr lang="zh-CN"/>
                        <a:t>0.43</a:t>
                      </a:r>
                      <a:endParaRPr/>
                    </a:p>
                  </a:txBody>
                  <a:tcPr marL="91425" marR="91425" marT="91425" marB="91425"/>
                </a:tc>
                <a:tc>
                  <a:txBody>
                    <a:bodyPr/>
                    <a:lstStyle/>
                    <a:p>
                      <a:pPr marL="0" lvl="0" indent="0" algn="l" rtl="0">
                        <a:spcBef>
                          <a:spcPts val="0"/>
                        </a:spcBef>
                        <a:spcAft>
                          <a:spcPts val="0"/>
                        </a:spcAft>
                        <a:buNone/>
                      </a:pPr>
                      <a:r>
                        <a:rPr lang="zh-CN"/>
                        <a:t>0.26</a:t>
                      </a:r>
                      <a:endParaRPr/>
                    </a:p>
                  </a:txBody>
                  <a:tcPr marL="91425" marR="91425" marT="91425" marB="91425"/>
                </a:tc>
                <a:tc>
                  <a:txBody>
                    <a:bodyPr/>
                    <a:lstStyle/>
                    <a:p>
                      <a:pPr marL="0" lvl="0" indent="0" algn="l" rtl="0">
                        <a:spcBef>
                          <a:spcPts val="0"/>
                        </a:spcBef>
                        <a:spcAft>
                          <a:spcPts val="0"/>
                        </a:spcAft>
                        <a:buNone/>
                      </a:pPr>
                      <a:r>
                        <a:rPr lang="zh-CN"/>
                        <a:t>0.41</a:t>
                      </a:r>
                      <a:endParaRPr/>
                    </a:p>
                  </a:txBody>
                  <a:tcPr marL="91425" marR="91425" marT="91425" marB="91425"/>
                </a:tc>
                <a:tc>
                  <a:txBody>
                    <a:bodyPr/>
                    <a:lstStyle/>
                    <a:p>
                      <a:pPr marL="0" lvl="0" indent="0" algn="l" rtl="0">
                        <a:spcBef>
                          <a:spcPts val="0"/>
                        </a:spcBef>
                        <a:spcAft>
                          <a:spcPts val="0"/>
                        </a:spcAft>
                        <a:buNone/>
                      </a:pPr>
                      <a:r>
                        <a:rPr lang="zh-CN"/>
                        <a:t>0.19</a:t>
                      </a:r>
                      <a:endParaRPr/>
                    </a:p>
                  </a:txBody>
                  <a:tcPr marL="91425" marR="91425" marT="91425" marB="91425"/>
                </a:tc>
              </a:tr>
            </a:tbl>
          </a:graphicData>
        </a:graphic>
      </p:graphicFrame>
      <p:sp>
        <p:nvSpPr>
          <p:cNvPr id="287" name="Google Shape;287;p46"/>
          <p:cNvSpPr txBox="1"/>
          <p:nvPr/>
        </p:nvSpPr>
        <p:spPr>
          <a:xfrm>
            <a:off x="662025" y="295375"/>
            <a:ext cx="752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500">
                <a:solidFill>
                  <a:schemeClr val="accent1"/>
                </a:solidFill>
              </a:rPr>
              <a:t>SVM on Age+Sift+Masks</a:t>
            </a:r>
            <a:endParaRPr sz="2500">
              <a:solidFill>
                <a:schemeClr val="accent1"/>
              </a:solidFill>
            </a:endParaRPr>
          </a:p>
        </p:txBody>
      </p:sp>
      <p:sp>
        <p:nvSpPr>
          <p:cNvPr id="288" name="Google Shape;288;p46"/>
          <p:cNvSpPr txBox="1"/>
          <p:nvPr/>
        </p:nvSpPr>
        <p:spPr>
          <a:xfrm>
            <a:off x="1248075" y="3591375"/>
            <a:ext cx="5495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zh-CN" sz="1800"/>
              <a:t>Sift is best feature extraction for the SVM model</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Neural Network Training on 5000 samples</a:t>
            </a:r>
            <a:endParaRPr/>
          </a:p>
        </p:txBody>
      </p:sp>
      <p:sp>
        <p:nvSpPr>
          <p:cNvPr id="294" name="Google Shape;29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sz="1100"/>
              <a:t>Validation Accuracy: 0.49												Testing Accuracy: 0.50</a:t>
            </a:r>
            <a:endParaRPr sz="1100"/>
          </a:p>
        </p:txBody>
      </p:sp>
      <p:pic>
        <p:nvPicPr>
          <p:cNvPr id="295" name="Google Shape;295;p47"/>
          <p:cNvPicPr preferRelativeResize="0"/>
          <p:nvPr/>
        </p:nvPicPr>
        <p:blipFill>
          <a:blip r:embed="rId3">
            <a:alphaModFix/>
          </a:blip>
          <a:stretch>
            <a:fillRect/>
          </a:stretch>
        </p:blipFill>
        <p:spPr>
          <a:xfrm>
            <a:off x="0" y="1454975"/>
            <a:ext cx="3852950" cy="3688524"/>
          </a:xfrm>
          <a:prstGeom prst="rect">
            <a:avLst/>
          </a:prstGeom>
          <a:noFill/>
          <a:ln>
            <a:noFill/>
          </a:ln>
        </p:spPr>
      </p:pic>
      <p:pic>
        <p:nvPicPr>
          <p:cNvPr id="296" name="Google Shape;296;p47"/>
          <p:cNvPicPr preferRelativeResize="0"/>
          <p:nvPr/>
        </p:nvPicPr>
        <p:blipFill>
          <a:blip r:embed="rId4">
            <a:alphaModFix/>
          </a:blip>
          <a:stretch>
            <a:fillRect/>
          </a:stretch>
        </p:blipFill>
        <p:spPr>
          <a:xfrm>
            <a:off x="5281538" y="1454975"/>
            <a:ext cx="3862464" cy="3688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260750" y="228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Gradient Boosting Classifier</a:t>
            </a:r>
            <a:endParaRPr/>
          </a:p>
        </p:txBody>
      </p:sp>
      <p:sp>
        <p:nvSpPr>
          <p:cNvPr id="302" name="Google Shape;30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3" name="Google Shape;303;p48"/>
          <p:cNvPicPr preferRelativeResize="0"/>
          <p:nvPr/>
        </p:nvPicPr>
        <p:blipFill>
          <a:blip r:embed="rId3">
            <a:alphaModFix/>
          </a:blip>
          <a:stretch>
            <a:fillRect/>
          </a:stretch>
        </p:blipFill>
        <p:spPr>
          <a:xfrm>
            <a:off x="311700" y="878750"/>
            <a:ext cx="5876925" cy="3820600"/>
          </a:xfrm>
          <a:prstGeom prst="rect">
            <a:avLst/>
          </a:prstGeom>
          <a:noFill/>
          <a:ln>
            <a:noFill/>
          </a:ln>
        </p:spPr>
      </p:pic>
      <p:sp>
        <p:nvSpPr>
          <p:cNvPr id="304" name="Google Shape;304;p48"/>
          <p:cNvSpPr txBox="1"/>
          <p:nvPr/>
        </p:nvSpPr>
        <p:spPr>
          <a:xfrm>
            <a:off x="6431375" y="1273550"/>
            <a:ext cx="2266800" cy="3286200"/>
          </a:xfrm>
          <a:prstGeom prst="rect">
            <a:avLst/>
          </a:prstGeom>
          <a:noFill/>
          <a:ln>
            <a:noFill/>
          </a:ln>
        </p:spPr>
        <p:txBody>
          <a:bodyPr spcFirstLastPara="1" wrap="square" lIns="91425" tIns="91425" rIns="91425" bIns="91425" anchor="t" anchorCtr="0">
            <a:spAutoFit/>
          </a:bodyPr>
          <a:lstStyle/>
          <a:p>
            <a:pPr marL="457200" lvl="0" indent="-327025" algn="l" rtl="0">
              <a:spcBef>
                <a:spcPts val="0"/>
              </a:spcBef>
              <a:spcAft>
                <a:spcPts val="0"/>
              </a:spcAft>
              <a:buClr>
                <a:srgbClr val="555555"/>
              </a:buClr>
              <a:buSzPts val="1550"/>
              <a:buChar char="●"/>
            </a:pPr>
            <a:r>
              <a:rPr lang="zh-CN" sz="1550">
                <a:solidFill>
                  <a:srgbClr val="555555"/>
                </a:solidFill>
                <a:highlight>
                  <a:srgbClr val="FFFFFF"/>
                </a:highlight>
              </a:rPr>
              <a:t>Boosting is an ensemble method to aggregate all the weak models to make them better and the strong model</a:t>
            </a:r>
            <a:endParaRPr sz="1550">
              <a:solidFill>
                <a:srgbClr val="555555"/>
              </a:solidFill>
              <a:highlight>
                <a:srgbClr val="FFFFFF"/>
              </a:highlight>
            </a:endParaRPr>
          </a:p>
          <a:p>
            <a:pPr marL="0" lvl="0" indent="0" algn="l" rtl="0">
              <a:spcBef>
                <a:spcPts val="0"/>
              </a:spcBef>
              <a:spcAft>
                <a:spcPts val="0"/>
              </a:spcAft>
              <a:buNone/>
            </a:pPr>
            <a:endParaRPr sz="1550">
              <a:solidFill>
                <a:srgbClr val="555555"/>
              </a:solidFill>
              <a:highlight>
                <a:srgbClr val="FFFFFF"/>
              </a:highlight>
            </a:endParaRPr>
          </a:p>
          <a:p>
            <a:pPr marL="457200" lvl="0" indent="-327025" algn="l" rtl="0">
              <a:spcBef>
                <a:spcPts val="0"/>
              </a:spcBef>
              <a:spcAft>
                <a:spcPts val="0"/>
              </a:spcAft>
              <a:buClr>
                <a:srgbClr val="555555"/>
              </a:buClr>
              <a:buSzPts val="1550"/>
              <a:buChar char="●"/>
            </a:pPr>
            <a:r>
              <a:rPr lang="zh-CN" sz="1550">
                <a:solidFill>
                  <a:srgbClr val="555555"/>
                </a:solidFill>
                <a:highlight>
                  <a:srgbClr val="FFFFFF"/>
                </a:highlight>
              </a:rPr>
              <a:t>Gradient boosting is a successive model learns from the mistakes from the ones before it.</a:t>
            </a:r>
            <a:endParaRPr sz="1550">
              <a:solidFill>
                <a:srgbClr val="555555"/>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152125"/>
            <a:ext cx="8520600" cy="917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Gradient Boosting + 10 Masks + Sift  - - test Accuracy</a:t>
            </a:r>
            <a:endParaRPr/>
          </a:p>
        </p:txBody>
      </p:sp>
      <p:sp>
        <p:nvSpPr>
          <p:cNvPr id="310" name="Google Shape;310;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1" name="Google Shape;311;p49"/>
          <p:cNvPicPr preferRelativeResize="0"/>
          <p:nvPr/>
        </p:nvPicPr>
        <p:blipFill rotWithShape="1">
          <a:blip r:embed="rId3">
            <a:alphaModFix/>
          </a:blip>
          <a:srcRect b="10474"/>
          <a:stretch/>
        </p:blipFill>
        <p:spPr>
          <a:xfrm>
            <a:off x="209800" y="1012375"/>
            <a:ext cx="8520600" cy="3292175"/>
          </a:xfrm>
          <a:prstGeom prst="rect">
            <a:avLst/>
          </a:prstGeom>
          <a:noFill/>
          <a:ln>
            <a:noFill/>
          </a:ln>
        </p:spPr>
      </p:pic>
      <p:sp>
        <p:nvSpPr>
          <p:cNvPr id="312" name="Google Shape;312;p49"/>
          <p:cNvSpPr txBox="1"/>
          <p:nvPr/>
        </p:nvSpPr>
        <p:spPr>
          <a:xfrm>
            <a:off x="311700" y="4304550"/>
            <a:ext cx="42537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4A86E8"/>
              </a:buClr>
              <a:buSzPts val="1400"/>
              <a:buChar char="●"/>
            </a:pPr>
            <a:r>
              <a:rPr lang="zh-CN">
                <a:solidFill>
                  <a:srgbClr val="4A86E8"/>
                </a:solidFill>
              </a:rPr>
              <a:t>After balanced labels and sample 5000 images for age prediction. The accuracy is turn to 0.45</a:t>
            </a:r>
            <a:endParaRPr>
              <a:solidFill>
                <a:srgbClr val="4A86E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Gradient Boosting test accuracy with PCA and RFS</a:t>
            </a:r>
            <a:endParaRPr/>
          </a:p>
        </p:txBody>
      </p:sp>
      <p:sp>
        <p:nvSpPr>
          <p:cNvPr id="318" name="Google Shape;318;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9" name="Google Shape;319;p50"/>
          <p:cNvPicPr preferRelativeResize="0"/>
          <p:nvPr/>
        </p:nvPicPr>
        <p:blipFill>
          <a:blip r:embed="rId3">
            <a:alphaModFix/>
          </a:blip>
          <a:stretch>
            <a:fillRect/>
          </a:stretch>
        </p:blipFill>
        <p:spPr>
          <a:xfrm>
            <a:off x="311700" y="1242800"/>
            <a:ext cx="8520599" cy="2657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The Models which we have built and explored</a:t>
            </a:r>
            <a:endParaRPr/>
          </a:p>
        </p:txBody>
      </p:sp>
      <p:sp>
        <p:nvSpPr>
          <p:cNvPr id="325" name="Google Shape;32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zh-CN"/>
              <a:t>The base model we have explored</a:t>
            </a:r>
            <a:endParaRPr/>
          </a:p>
          <a:p>
            <a:pPr marL="457200" lvl="0" indent="-342900" algn="l" rtl="0">
              <a:spcBef>
                <a:spcPts val="1200"/>
              </a:spcBef>
              <a:spcAft>
                <a:spcPts val="0"/>
              </a:spcAft>
              <a:buSzPts val="1800"/>
              <a:buChar char="●"/>
            </a:pPr>
            <a:r>
              <a:rPr lang="zh-CN"/>
              <a:t>Random Forest Classifier</a:t>
            </a:r>
            <a:endParaRPr/>
          </a:p>
          <a:p>
            <a:pPr marL="457200" lvl="0" indent="-342900" algn="l" rtl="0">
              <a:spcBef>
                <a:spcPts val="0"/>
              </a:spcBef>
              <a:spcAft>
                <a:spcPts val="0"/>
              </a:spcAft>
              <a:buSzPts val="1800"/>
              <a:buChar char="●"/>
            </a:pPr>
            <a:r>
              <a:rPr lang="zh-CN"/>
              <a:t>SVM</a:t>
            </a:r>
            <a:endParaRPr/>
          </a:p>
          <a:p>
            <a:pPr marL="457200" lvl="0" indent="-342900" algn="l" rtl="0">
              <a:spcBef>
                <a:spcPts val="0"/>
              </a:spcBef>
              <a:spcAft>
                <a:spcPts val="0"/>
              </a:spcAft>
              <a:buSzPts val="1800"/>
              <a:buChar char="●"/>
            </a:pPr>
            <a:r>
              <a:rPr lang="zh-CN"/>
              <a:t>Gradient Boosting Classifier</a:t>
            </a:r>
            <a:endParaRPr/>
          </a:p>
          <a:p>
            <a:pPr marL="457200" lvl="0" indent="-342900" algn="l" rtl="0">
              <a:spcBef>
                <a:spcPts val="0"/>
              </a:spcBef>
              <a:spcAft>
                <a:spcPts val="0"/>
              </a:spcAft>
              <a:buSzPts val="1800"/>
              <a:buChar char="●"/>
            </a:pPr>
            <a:r>
              <a:rPr lang="zh-CN"/>
              <a:t>CNN</a:t>
            </a:r>
            <a:endParaRPr/>
          </a:p>
          <a:p>
            <a:pPr marL="0" lvl="0" indent="0" algn="l" rtl="0">
              <a:spcBef>
                <a:spcPts val="1200"/>
              </a:spcBef>
              <a:spcAft>
                <a:spcPts val="0"/>
              </a:spcAft>
              <a:buNone/>
            </a:pPr>
            <a:r>
              <a:rPr lang="zh-CN"/>
              <a:t>Simple models</a:t>
            </a:r>
            <a:endParaRPr/>
          </a:p>
          <a:p>
            <a:pPr marL="457200" lvl="0" indent="-342900" algn="l" rtl="0">
              <a:spcBef>
                <a:spcPts val="1200"/>
              </a:spcBef>
              <a:spcAft>
                <a:spcPts val="0"/>
              </a:spcAft>
              <a:buSzPts val="1800"/>
              <a:buChar char="●"/>
            </a:pPr>
            <a:r>
              <a:rPr lang="zh-CN"/>
              <a:t>KNN</a:t>
            </a:r>
            <a:endParaRPr/>
          </a:p>
          <a:p>
            <a:pPr marL="457200" lvl="0" indent="-342900" algn="l" rtl="0">
              <a:spcBef>
                <a:spcPts val="0"/>
              </a:spcBef>
              <a:spcAft>
                <a:spcPts val="0"/>
              </a:spcAft>
              <a:buSzPts val="1800"/>
              <a:buChar char="●"/>
            </a:pPr>
            <a:r>
              <a:rPr lang="zh-CN"/>
              <a:t>Logistic Regression</a:t>
            </a:r>
            <a:endParaRPr/>
          </a:p>
          <a:p>
            <a:pPr marL="0" lvl="0" indent="0" algn="l" rtl="0">
              <a:spcBef>
                <a:spcPts val="1200"/>
              </a:spcBef>
              <a:spcAft>
                <a:spcPts val="1200"/>
              </a:spcAft>
              <a:buNone/>
            </a:pPr>
            <a:r>
              <a:rPr lang="zh-CN"/>
              <a:t>Dummy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What we have accomplished so far</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zh-CN" sz="2000"/>
              <a:t>Dummy model control accuracy</a:t>
            </a:r>
            <a:endParaRPr sz="2000"/>
          </a:p>
          <a:p>
            <a:pPr marL="457200" lvl="0" indent="-355600" algn="l" rtl="0">
              <a:spcBef>
                <a:spcPts val="0"/>
              </a:spcBef>
              <a:spcAft>
                <a:spcPts val="0"/>
              </a:spcAft>
              <a:buSzPts val="2000"/>
              <a:buChar char="●"/>
            </a:pPr>
            <a:r>
              <a:rPr lang="zh-CN" sz="2000"/>
              <a:t>Developed Simple models: K-Nearest-Neighbors, Logistic Regression</a:t>
            </a:r>
            <a:endParaRPr sz="2000"/>
          </a:p>
          <a:p>
            <a:pPr marL="457200" lvl="0" indent="-355600" algn="l" rtl="0">
              <a:spcBef>
                <a:spcPts val="0"/>
              </a:spcBef>
              <a:spcAft>
                <a:spcPts val="0"/>
              </a:spcAft>
              <a:buSzPts val="2000"/>
              <a:buChar char="●"/>
            </a:pPr>
            <a:r>
              <a:rPr lang="zh-CN" sz="2000"/>
              <a:t>Tested preprocessing techniques: PCA, RFS, SIFT, Label Balancing, Masks</a:t>
            </a:r>
            <a:endParaRPr sz="2000"/>
          </a:p>
          <a:p>
            <a:pPr marL="457200" lvl="0" indent="-355600" algn="l" rtl="0">
              <a:spcBef>
                <a:spcPts val="0"/>
              </a:spcBef>
              <a:spcAft>
                <a:spcPts val="0"/>
              </a:spcAft>
              <a:buSzPts val="2000"/>
              <a:buChar char="●"/>
            </a:pPr>
            <a:r>
              <a:rPr lang="zh-CN" sz="2000"/>
              <a:t>Tested and compared complex models: SVM, CNN, Random Forest, Gradient Boost Classifier</a:t>
            </a:r>
            <a:endParaRPr sz="2000"/>
          </a:p>
          <a:p>
            <a:pPr marL="457200" lvl="0" indent="-355600" algn="l" rtl="0">
              <a:spcBef>
                <a:spcPts val="0"/>
              </a:spcBef>
              <a:spcAft>
                <a:spcPts val="0"/>
              </a:spcAft>
              <a:buSzPts val="2000"/>
              <a:buChar char="●"/>
            </a:pPr>
            <a:r>
              <a:rPr lang="zh-CN" sz="2000"/>
              <a:t>Picked GBC, CNN for best accuracies and differing training methods</a:t>
            </a:r>
            <a:endParaRPr sz="2000"/>
          </a:p>
          <a:p>
            <a:pPr marL="457200" lvl="0" indent="-355600" algn="l" rtl="0">
              <a:spcBef>
                <a:spcPts val="0"/>
              </a:spcBef>
              <a:spcAft>
                <a:spcPts val="0"/>
              </a:spcAft>
              <a:buSzPts val="2000"/>
              <a:buChar char="●"/>
            </a:pPr>
            <a:r>
              <a:rPr lang="zh-CN" sz="2000"/>
              <a:t>Hyperparameter tuning both GBC, CNN</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CN" sz="1920"/>
              <a:t>Sanity Check, is the Model Better than Dummy Models &amp; Simple Models?</a:t>
            </a:r>
            <a:endParaRPr sz="1920"/>
          </a:p>
        </p:txBody>
      </p:sp>
      <p:sp>
        <p:nvSpPr>
          <p:cNvPr id="331" name="Google Shape;331;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Simple Model Accuracy: KNN (Age = 0.27), Log Reg (Age = 0.46)</a:t>
            </a:r>
            <a:endParaRPr/>
          </a:p>
          <a:p>
            <a:pPr marL="0" lvl="0" indent="0" algn="l" rtl="0">
              <a:spcBef>
                <a:spcPts val="1200"/>
              </a:spcBef>
              <a:spcAft>
                <a:spcPts val="0"/>
              </a:spcAft>
              <a:buNone/>
            </a:pPr>
            <a:r>
              <a:rPr lang="zh-CN"/>
              <a:t>Dummy Model: Gender = 0.50, Race = 0.08, Age = 0.06</a:t>
            </a:r>
            <a:endParaRPr/>
          </a:p>
          <a:p>
            <a:pPr marL="0" lvl="0" indent="0" algn="l" rtl="0">
              <a:spcBef>
                <a:spcPts val="1200"/>
              </a:spcBef>
              <a:spcAft>
                <a:spcPts val="1200"/>
              </a:spcAft>
              <a:buNone/>
            </a:pPr>
            <a:r>
              <a:rPr lang="zh-CN"/>
              <a:t>In general, accuracies for each model and label are higher than respective labels in the Simple and Dummy models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Model Choice</a:t>
            </a:r>
            <a:endParaRPr/>
          </a:p>
        </p:txBody>
      </p:sp>
      <p:sp>
        <p:nvSpPr>
          <p:cNvPr id="337" name="Google Shape;337;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zh-CN" sz="2000"/>
              <a:t>The two final models were chosen based off their validation accuracy on the age label</a:t>
            </a:r>
            <a:endParaRPr sz="2000"/>
          </a:p>
          <a:p>
            <a:pPr marL="457200" lvl="0" indent="-355600" algn="l" rtl="0">
              <a:spcBef>
                <a:spcPts val="0"/>
              </a:spcBef>
              <a:spcAft>
                <a:spcPts val="0"/>
              </a:spcAft>
              <a:buSzPts val="2000"/>
              <a:buChar char="-"/>
            </a:pPr>
            <a:r>
              <a:rPr lang="zh-CN" sz="2000"/>
              <a:t>Gradient Boosting Classifier (A=0.52) and Convolutional Neural Network (A=0.50) were chosen</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title"/>
          </p:nvPr>
        </p:nvSpPr>
        <p:spPr>
          <a:xfrm>
            <a:off x="356200" y="221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zh-CN"/>
              <a:t>Hyperparameter Tuning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Gradient Boosting Classifier - learning rate Tuning</a:t>
            </a:r>
            <a:endParaRPr/>
          </a:p>
        </p:txBody>
      </p:sp>
      <p:sp>
        <p:nvSpPr>
          <p:cNvPr id="348" name="Google Shape;348;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9" name="Google Shape;349;p55"/>
          <p:cNvPicPr preferRelativeResize="0"/>
          <p:nvPr/>
        </p:nvPicPr>
        <p:blipFill>
          <a:blip r:embed="rId3">
            <a:alphaModFix/>
          </a:blip>
          <a:stretch>
            <a:fillRect/>
          </a:stretch>
        </p:blipFill>
        <p:spPr>
          <a:xfrm>
            <a:off x="254700" y="1152475"/>
            <a:ext cx="6000650" cy="3559625"/>
          </a:xfrm>
          <a:prstGeom prst="rect">
            <a:avLst/>
          </a:prstGeom>
          <a:noFill/>
          <a:ln>
            <a:noFill/>
          </a:ln>
        </p:spPr>
      </p:pic>
      <p:pic>
        <p:nvPicPr>
          <p:cNvPr id="350" name="Google Shape;350;p55"/>
          <p:cNvPicPr preferRelativeResize="0"/>
          <p:nvPr/>
        </p:nvPicPr>
        <p:blipFill>
          <a:blip r:embed="rId4">
            <a:alphaModFix/>
          </a:blip>
          <a:stretch>
            <a:fillRect/>
          </a:stretch>
        </p:blipFill>
        <p:spPr>
          <a:xfrm>
            <a:off x="5941950" y="2203225"/>
            <a:ext cx="2890350" cy="2365650"/>
          </a:xfrm>
          <a:prstGeom prst="rect">
            <a:avLst/>
          </a:prstGeom>
          <a:noFill/>
          <a:ln>
            <a:noFill/>
          </a:ln>
        </p:spPr>
      </p:pic>
      <p:sp>
        <p:nvSpPr>
          <p:cNvPr id="351" name="Google Shape;351;p55"/>
          <p:cNvSpPr txBox="1"/>
          <p:nvPr/>
        </p:nvSpPr>
        <p:spPr>
          <a:xfrm>
            <a:off x="6087500" y="1388150"/>
            <a:ext cx="2674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chemeClr val="accent1"/>
                </a:solidFill>
              </a:rPr>
              <a:t>The best learning rate is 0.89</a:t>
            </a:r>
            <a:endParaRPr sz="1800" b="1">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Gradient Boosting Classifier - max_depth Tuning</a:t>
            </a:r>
            <a:endParaRPr/>
          </a:p>
        </p:txBody>
      </p:sp>
      <p:sp>
        <p:nvSpPr>
          <p:cNvPr id="357" name="Google Shape;357;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8" name="Google Shape;358;p56"/>
          <p:cNvPicPr preferRelativeResize="0"/>
          <p:nvPr/>
        </p:nvPicPr>
        <p:blipFill>
          <a:blip r:embed="rId3">
            <a:alphaModFix/>
          </a:blip>
          <a:stretch>
            <a:fillRect/>
          </a:stretch>
        </p:blipFill>
        <p:spPr>
          <a:xfrm>
            <a:off x="311700" y="1152475"/>
            <a:ext cx="4947999" cy="3416400"/>
          </a:xfrm>
          <a:prstGeom prst="rect">
            <a:avLst/>
          </a:prstGeom>
          <a:noFill/>
          <a:ln>
            <a:noFill/>
          </a:ln>
        </p:spPr>
      </p:pic>
      <p:pic>
        <p:nvPicPr>
          <p:cNvPr id="359" name="Google Shape;359;p56"/>
          <p:cNvPicPr preferRelativeResize="0"/>
          <p:nvPr/>
        </p:nvPicPr>
        <p:blipFill>
          <a:blip r:embed="rId4">
            <a:alphaModFix/>
          </a:blip>
          <a:stretch>
            <a:fillRect/>
          </a:stretch>
        </p:blipFill>
        <p:spPr>
          <a:xfrm>
            <a:off x="5641750" y="1399375"/>
            <a:ext cx="2763575" cy="2344750"/>
          </a:xfrm>
          <a:prstGeom prst="rect">
            <a:avLst/>
          </a:prstGeom>
          <a:noFill/>
          <a:ln>
            <a:noFill/>
          </a:ln>
        </p:spPr>
      </p:pic>
      <p:sp>
        <p:nvSpPr>
          <p:cNvPr id="360" name="Google Shape;360;p56"/>
          <p:cNvSpPr txBox="1"/>
          <p:nvPr/>
        </p:nvSpPr>
        <p:spPr>
          <a:xfrm>
            <a:off x="5641738" y="3744125"/>
            <a:ext cx="2763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b="1">
                <a:solidFill>
                  <a:schemeClr val="accent1"/>
                </a:solidFill>
              </a:rPr>
              <a:t>The best max_depth is 12</a:t>
            </a:r>
            <a:endParaRPr sz="2000" b="1">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Gradient Boosting Classifier - n_estimators Tuning</a:t>
            </a:r>
            <a:endParaRPr/>
          </a:p>
        </p:txBody>
      </p:sp>
      <p:sp>
        <p:nvSpPr>
          <p:cNvPr id="366" name="Google Shape;36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7" name="Google Shape;367;p57"/>
          <p:cNvPicPr preferRelativeResize="0"/>
          <p:nvPr/>
        </p:nvPicPr>
        <p:blipFill>
          <a:blip r:embed="rId3">
            <a:alphaModFix/>
          </a:blip>
          <a:stretch>
            <a:fillRect/>
          </a:stretch>
        </p:blipFill>
        <p:spPr>
          <a:xfrm>
            <a:off x="311700" y="1152475"/>
            <a:ext cx="5381024" cy="3470475"/>
          </a:xfrm>
          <a:prstGeom prst="rect">
            <a:avLst/>
          </a:prstGeom>
          <a:noFill/>
          <a:ln>
            <a:noFill/>
          </a:ln>
        </p:spPr>
      </p:pic>
      <p:pic>
        <p:nvPicPr>
          <p:cNvPr id="368" name="Google Shape;368;p57"/>
          <p:cNvPicPr preferRelativeResize="0"/>
          <p:nvPr/>
        </p:nvPicPr>
        <p:blipFill rotWithShape="1">
          <a:blip r:embed="rId4">
            <a:alphaModFix/>
          </a:blip>
          <a:srcRect l="11221"/>
          <a:stretch/>
        </p:blipFill>
        <p:spPr>
          <a:xfrm>
            <a:off x="5756400" y="1414500"/>
            <a:ext cx="3075900" cy="2138675"/>
          </a:xfrm>
          <a:prstGeom prst="rect">
            <a:avLst/>
          </a:prstGeom>
          <a:noFill/>
          <a:ln>
            <a:noFill/>
          </a:ln>
        </p:spPr>
      </p:pic>
      <p:sp>
        <p:nvSpPr>
          <p:cNvPr id="369" name="Google Shape;369;p57"/>
          <p:cNvSpPr txBox="1"/>
          <p:nvPr/>
        </p:nvSpPr>
        <p:spPr>
          <a:xfrm>
            <a:off x="6049300" y="3782400"/>
            <a:ext cx="2700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700" b="1">
                <a:solidFill>
                  <a:schemeClr val="accent1"/>
                </a:solidFill>
              </a:rPr>
              <a:t>The best n_estimators is 50</a:t>
            </a:r>
            <a:endParaRPr sz="1700" b="1">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Convolutional Neural Network - Hyperparameter tuning</a:t>
            </a:r>
            <a:endParaRPr/>
          </a:p>
        </p:txBody>
      </p:sp>
      <p:sp>
        <p:nvSpPr>
          <p:cNvPr id="375" name="Google Shape;375;p58"/>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Best Results:</a:t>
            </a:r>
            <a:endParaRPr/>
          </a:p>
          <a:p>
            <a:pPr marL="0" lvl="0" indent="0" algn="l" rtl="0">
              <a:spcBef>
                <a:spcPts val="1200"/>
              </a:spcBef>
              <a:spcAft>
                <a:spcPts val="0"/>
              </a:spcAft>
              <a:buNone/>
            </a:pPr>
            <a:r>
              <a:rPr lang="zh-CN"/>
              <a:t>Filter: Sobel						</a:t>
            </a:r>
            <a:endParaRPr/>
          </a:p>
          <a:p>
            <a:pPr marL="0" lvl="0" indent="0" algn="l" rtl="0">
              <a:spcBef>
                <a:spcPts val="1200"/>
              </a:spcBef>
              <a:spcAft>
                <a:spcPts val="0"/>
              </a:spcAft>
              <a:buNone/>
            </a:pPr>
            <a:r>
              <a:rPr lang="zh-CN"/>
              <a:t>l1regularization - 0.0</a:t>
            </a:r>
            <a:endParaRPr/>
          </a:p>
          <a:p>
            <a:pPr marL="0" lvl="0" indent="0" algn="l" rtl="0">
              <a:spcBef>
                <a:spcPts val="1200"/>
              </a:spcBef>
              <a:spcAft>
                <a:spcPts val="0"/>
              </a:spcAft>
              <a:buNone/>
            </a:pPr>
            <a:r>
              <a:rPr lang="zh-CN"/>
              <a:t>l2regularization - 0.0</a:t>
            </a:r>
            <a:endParaRPr/>
          </a:p>
          <a:p>
            <a:pPr marL="0" lvl="0" indent="0" algn="l" rtl="0">
              <a:spcBef>
                <a:spcPts val="1200"/>
              </a:spcBef>
              <a:spcAft>
                <a:spcPts val="0"/>
              </a:spcAft>
              <a:buNone/>
            </a:pPr>
            <a:r>
              <a:rPr lang="zh-CN"/>
              <a:t>Dropout - 0.3</a:t>
            </a:r>
            <a:endParaRPr/>
          </a:p>
          <a:p>
            <a:pPr marL="0" lvl="0" indent="0" algn="l" rtl="0">
              <a:spcBef>
                <a:spcPts val="1200"/>
              </a:spcBef>
              <a:spcAft>
                <a:spcPts val="1200"/>
              </a:spcAft>
              <a:buNone/>
            </a:pPr>
            <a:endParaRPr/>
          </a:p>
        </p:txBody>
      </p:sp>
      <p:sp>
        <p:nvSpPr>
          <p:cNvPr id="376" name="Google Shape;376;p58"/>
          <p:cNvSpPr txBox="1">
            <a:spLocks noGrp="1"/>
          </p:cNvSpPr>
          <p:nvPr>
            <p:ph type="body" idx="1"/>
          </p:nvPr>
        </p:nvSpPr>
        <p:spPr>
          <a:xfrm>
            <a:off x="4747225"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Structure:						</a:t>
            </a:r>
            <a:endParaRPr/>
          </a:p>
          <a:p>
            <a:pPr marL="457200" lvl="0" indent="-298450" algn="l" rtl="0">
              <a:spcBef>
                <a:spcPts val="1200"/>
              </a:spcBef>
              <a:spcAft>
                <a:spcPts val="0"/>
              </a:spcAft>
              <a:buSzPts val="1100"/>
              <a:buChar char="●"/>
            </a:pPr>
            <a:r>
              <a:rPr lang="zh-CN" sz="1100"/>
              <a:t>Conv(32 Filters)</a:t>
            </a:r>
            <a:endParaRPr sz="1100"/>
          </a:p>
          <a:p>
            <a:pPr marL="457200" lvl="0" indent="-298450" algn="l" rtl="0">
              <a:spcBef>
                <a:spcPts val="0"/>
              </a:spcBef>
              <a:spcAft>
                <a:spcPts val="0"/>
              </a:spcAft>
              <a:buSzPts val="1100"/>
              <a:buChar char="●"/>
            </a:pPr>
            <a:r>
              <a:rPr lang="zh-CN" sz="1100"/>
              <a:t>Dropout</a:t>
            </a:r>
            <a:endParaRPr sz="1100"/>
          </a:p>
          <a:p>
            <a:pPr marL="457200" lvl="0" indent="-298450" algn="l" rtl="0">
              <a:spcBef>
                <a:spcPts val="0"/>
              </a:spcBef>
              <a:spcAft>
                <a:spcPts val="0"/>
              </a:spcAft>
              <a:buSzPts val="1100"/>
              <a:buChar char="●"/>
            </a:pPr>
            <a:r>
              <a:rPr lang="zh-CN" sz="1100"/>
              <a:t>MaxPool</a:t>
            </a:r>
            <a:endParaRPr sz="1100"/>
          </a:p>
          <a:p>
            <a:pPr marL="457200" lvl="0" indent="-298450" algn="l" rtl="0">
              <a:spcBef>
                <a:spcPts val="0"/>
              </a:spcBef>
              <a:spcAft>
                <a:spcPts val="0"/>
              </a:spcAft>
              <a:buSzPts val="1100"/>
              <a:buChar char="●"/>
            </a:pPr>
            <a:r>
              <a:rPr lang="zh-CN" sz="1100"/>
              <a:t>Conv(32 Filters)</a:t>
            </a:r>
            <a:endParaRPr sz="1100"/>
          </a:p>
          <a:p>
            <a:pPr marL="457200" lvl="0" indent="-298450" algn="l" rtl="0">
              <a:spcBef>
                <a:spcPts val="0"/>
              </a:spcBef>
              <a:spcAft>
                <a:spcPts val="0"/>
              </a:spcAft>
              <a:buSzPts val="1100"/>
              <a:buChar char="●"/>
            </a:pPr>
            <a:r>
              <a:rPr lang="zh-CN" sz="1100"/>
              <a:t>Dropout</a:t>
            </a:r>
            <a:endParaRPr sz="1100"/>
          </a:p>
          <a:p>
            <a:pPr marL="457200" lvl="0" indent="-298450" algn="l" rtl="0">
              <a:spcBef>
                <a:spcPts val="0"/>
              </a:spcBef>
              <a:spcAft>
                <a:spcPts val="0"/>
              </a:spcAft>
              <a:buSzPts val="1100"/>
              <a:buChar char="●"/>
            </a:pPr>
            <a:r>
              <a:rPr lang="zh-CN" sz="1100"/>
              <a:t>MaxPool</a:t>
            </a:r>
            <a:endParaRPr sz="1100"/>
          </a:p>
          <a:p>
            <a:pPr marL="457200" lvl="0" indent="-298450" algn="l" rtl="0">
              <a:spcBef>
                <a:spcPts val="0"/>
              </a:spcBef>
              <a:spcAft>
                <a:spcPts val="0"/>
              </a:spcAft>
              <a:buSzPts val="1100"/>
              <a:buChar char="●"/>
            </a:pPr>
            <a:r>
              <a:rPr lang="zh-CN" sz="1100"/>
              <a:t>Conv(32 Filters)</a:t>
            </a:r>
            <a:endParaRPr sz="1100"/>
          </a:p>
          <a:p>
            <a:pPr marL="457200" lvl="0" indent="-298450" algn="l" rtl="0">
              <a:spcBef>
                <a:spcPts val="0"/>
              </a:spcBef>
              <a:spcAft>
                <a:spcPts val="0"/>
              </a:spcAft>
              <a:buSzPts val="1100"/>
              <a:buChar char="●"/>
            </a:pPr>
            <a:r>
              <a:rPr lang="zh-CN" sz="1100"/>
              <a:t>Dropout</a:t>
            </a:r>
            <a:endParaRPr sz="1100"/>
          </a:p>
          <a:p>
            <a:pPr marL="457200" lvl="0" indent="-298450" algn="l" rtl="0">
              <a:spcBef>
                <a:spcPts val="0"/>
              </a:spcBef>
              <a:spcAft>
                <a:spcPts val="0"/>
              </a:spcAft>
              <a:buSzPts val="1100"/>
              <a:buChar char="●"/>
            </a:pPr>
            <a:r>
              <a:rPr lang="zh-CN" sz="1100"/>
              <a:t>Flatten</a:t>
            </a:r>
            <a:endParaRPr sz="1100"/>
          </a:p>
          <a:p>
            <a:pPr marL="457200" lvl="0" indent="-298450" algn="l" rtl="0">
              <a:spcBef>
                <a:spcPts val="0"/>
              </a:spcBef>
              <a:spcAft>
                <a:spcPts val="0"/>
              </a:spcAft>
              <a:buSzPts val="1100"/>
              <a:buChar char="●"/>
            </a:pPr>
            <a:r>
              <a:rPr lang="zh-CN" sz="1100"/>
              <a:t>Dense(32 Layers)</a:t>
            </a:r>
            <a:endParaRPr sz="1100"/>
          </a:p>
          <a:p>
            <a:pPr marL="457200" lvl="0" indent="-298450" algn="l" rtl="0">
              <a:spcBef>
                <a:spcPts val="0"/>
              </a:spcBef>
              <a:spcAft>
                <a:spcPts val="0"/>
              </a:spcAft>
              <a:buSzPts val="1100"/>
              <a:buChar char="●"/>
            </a:pPr>
            <a:r>
              <a:rPr lang="zh-CN" sz="1100"/>
              <a:t>Dense(Output = n classes)</a:t>
            </a:r>
            <a:endParaRPr sz="1100"/>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CN" sz="1820"/>
              <a:t>Convolutional Neural Network - Samples : 2000 -  Results (Age)</a:t>
            </a:r>
            <a:endParaRPr sz="1820"/>
          </a:p>
        </p:txBody>
      </p:sp>
      <p:sp>
        <p:nvSpPr>
          <p:cNvPr id="382" name="Google Shape;382;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sz="1100"/>
              <a:t>Validation Accuracy: 0.56											Testing Accuracy: 0.56</a:t>
            </a:r>
            <a:endParaRPr sz="1100"/>
          </a:p>
        </p:txBody>
      </p:sp>
      <p:pic>
        <p:nvPicPr>
          <p:cNvPr id="383" name="Google Shape;383;p59"/>
          <p:cNvPicPr preferRelativeResize="0"/>
          <p:nvPr/>
        </p:nvPicPr>
        <p:blipFill>
          <a:blip r:embed="rId3">
            <a:alphaModFix/>
          </a:blip>
          <a:stretch>
            <a:fillRect/>
          </a:stretch>
        </p:blipFill>
        <p:spPr>
          <a:xfrm>
            <a:off x="2" y="1466075"/>
            <a:ext cx="3703700" cy="3677425"/>
          </a:xfrm>
          <a:prstGeom prst="rect">
            <a:avLst/>
          </a:prstGeom>
          <a:noFill/>
          <a:ln>
            <a:noFill/>
          </a:ln>
        </p:spPr>
      </p:pic>
      <p:pic>
        <p:nvPicPr>
          <p:cNvPr id="384" name="Google Shape;384;p59"/>
          <p:cNvPicPr preferRelativeResize="0"/>
          <p:nvPr/>
        </p:nvPicPr>
        <p:blipFill>
          <a:blip r:embed="rId4">
            <a:alphaModFix/>
          </a:blip>
          <a:stretch>
            <a:fillRect/>
          </a:stretch>
        </p:blipFill>
        <p:spPr>
          <a:xfrm>
            <a:off x="5461317" y="1466075"/>
            <a:ext cx="3682680" cy="3677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CN" sz="1820"/>
              <a:t>Convolutional Neural Network - Samples : 2000 - Results (Race)</a:t>
            </a:r>
            <a:endParaRPr sz="1820"/>
          </a:p>
        </p:txBody>
      </p:sp>
      <p:sp>
        <p:nvSpPr>
          <p:cNvPr id="390" name="Google Shape;390;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100"/>
              <a:t>Validation Accuracy: 0.69											Testing Accuracy: 0.68</a:t>
            </a:r>
            <a:endParaRPr sz="1100"/>
          </a:p>
          <a:p>
            <a:pPr marL="0" lvl="0" indent="0" algn="l" rtl="0">
              <a:spcBef>
                <a:spcPts val="1200"/>
              </a:spcBef>
              <a:spcAft>
                <a:spcPts val="1200"/>
              </a:spcAft>
              <a:buNone/>
            </a:pPr>
            <a:endParaRPr sz="1100"/>
          </a:p>
        </p:txBody>
      </p:sp>
      <p:pic>
        <p:nvPicPr>
          <p:cNvPr id="391" name="Google Shape;391;p60"/>
          <p:cNvPicPr preferRelativeResize="0"/>
          <p:nvPr/>
        </p:nvPicPr>
        <p:blipFill>
          <a:blip r:embed="rId3">
            <a:alphaModFix/>
          </a:blip>
          <a:stretch>
            <a:fillRect/>
          </a:stretch>
        </p:blipFill>
        <p:spPr>
          <a:xfrm>
            <a:off x="3" y="1461450"/>
            <a:ext cx="3852949" cy="3682050"/>
          </a:xfrm>
          <a:prstGeom prst="rect">
            <a:avLst/>
          </a:prstGeom>
          <a:noFill/>
          <a:ln>
            <a:noFill/>
          </a:ln>
        </p:spPr>
      </p:pic>
      <p:pic>
        <p:nvPicPr>
          <p:cNvPr id="392" name="Google Shape;392;p60"/>
          <p:cNvPicPr preferRelativeResize="0"/>
          <p:nvPr/>
        </p:nvPicPr>
        <p:blipFill>
          <a:blip r:embed="rId4">
            <a:alphaModFix/>
          </a:blip>
          <a:stretch>
            <a:fillRect/>
          </a:stretch>
        </p:blipFill>
        <p:spPr>
          <a:xfrm>
            <a:off x="5252453" y="1461450"/>
            <a:ext cx="3891548" cy="3682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CN" sz="1820"/>
              <a:t>Convolutional Neural Network - Samples : 2000 - Results (Gender)</a:t>
            </a:r>
            <a:endParaRPr sz="1820"/>
          </a:p>
        </p:txBody>
      </p:sp>
      <p:sp>
        <p:nvSpPr>
          <p:cNvPr id="398" name="Google Shape;39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sz="1100"/>
              <a:t>Validation Accuracy: 0.84											Testing Accuracy: 0.83</a:t>
            </a:r>
            <a:endParaRPr sz="1100"/>
          </a:p>
        </p:txBody>
      </p:sp>
      <p:pic>
        <p:nvPicPr>
          <p:cNvPr id="399" name="Google Shape;399;p61"/>
          <p:cNvPicPr preferRelativeResize="0"/>
          <p:nvPr/>
        </p:nvPicPr>
        <p:blipFill>
          <a:blip r:embed="rId3">
            <a:alphaModFix/>
          </a:blip>
          <a:stretch>
            <a:fillRect/>
          </a:stretch>
        </p:blipFill>
        <p:spPr>
          <a:xfrm>
            <a:off x="5367947" y="1542975"/>
            <a:ext cx="3776050" cy="3600526"/>
          </a:xfrm>
          <a:prstGeom prst="rect">
            <a:avLst/>
          </a:prstGeom>
          <a:noFill/>
          <a:ln>
            <a:noFill/>
          </a:ln>
        </p:spPr>
      </p:pic>
      <p:pic>
        <p:nvPicPr>
          <p:cNvPr id="400" name="Google Shape;400;p61"/>
          <p:cNvPicPr preferRelativeResize="0"/>
          <p:nvPr/>
        </p:nvPicPr>
        <p:blipFill>
          <a:blip r:embed="rId4">
            <a:alphaModFix/>
          </a:blip>
          <a:stretch>
            <a:fillRect/>
          </a:stretch>
        </p:blipFill>
        <p:spPr>
          <a:xfrm>
            <a:off x="1" y="1593875"/>
            <a:ext cx="3703325" cy="354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CN"/>
              <a:t>UTK Face Dataset</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zh-CN" sz="2000"/>
              <a:t>Cropped &amp; aligned facial images with age, race, gender labels</a:t>
            </a:r>
            <a:endParaRPr sz="2000"/>
          </a:p>
          <a:p>
            <a:pPr marL="457200" lvl="0" indent="-355600" algn="l" rtl="0">
              <a:spcBef>
                <a:spcPts val="0"/>
              </a:spcBef>
              <a:spcAft>
                <a:spcPts val="0"/>
              </a:spcAft>
              <a:buSzPts val="2000"/>
              <a:buChar char="●"/>
            </a:pPr>
            <a:r>
              <a:rPr lang="zh-CN" sz="2000"/>
              <a:t>23,000 images in total from dataset</a:t>
            </a:r>
            <a:endParaRPr sz="2000"/>
          </a:p>
          <a:p>
            <a:pPr marL="457200" lvl="0" indent="-355600" algn="l" rtl="0">
              <a:spcBef>
                <a:spcPts val="0"/>
              </a:spcBef>
              <a:spcAft>
                <a:spcPts val="0"/>
              </a:spcAft>
              <a:buSzPts val="2000"/>
              <a:buChar char="●"/>
            </a:pPr>
            <a:r>
              <a:rPr lang="zh-CN" sz="2000"/>
              <a:t>Image shape = (200, 200, 3)</a:t>
            </a:r>
            <a:endParaRPr sz="2000"/>
          </a:p>
          <a:p>
            <a:pPr marL="457200" lvl="0" indent="-355600" algn="l" rtl="0">
              <a:spcBef>
                <a:spcPts val="0"/>
              </a:spcBef>
              <a:spcAft>
                <a:spcPts val="0"/>
              </a:spcAft>
              <a:buSzPts val="2000"/>
              <a:buChar char="●"/>
            </a:pPr>
            <a:r>
              <a:rPr lang="zh-CN" sz="2000"/>
              <a:t>Age labels modified into classification labels using 9 stages of life standard</a:t>
            </a:r>
            <a:endParaRPr sz="2000"/>
          </a:p>
          <a:p>
            <a:pPr marL="457200" lvl="0" indent="-355600" algn="l" rtl="0">
              <a:spcBef>
                <a:spcPts val="0"/>
              </a:spcBef>
              <a:spcAft>
                <a:spcPts val="0"/>
              </a:spcAft>
              <a:buSzPts val="2000"/>
              <a:buChar char="●"/>
            </a:pPr>
            <a:r>
              <a:rPr lang="zh-CN" sz="2000"/>
              <a:t>Unbalanced data having mostly White as race and todlers (0, 3) as age.</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Conclusion: The best Model Machine Learning Pipeline</a:t>
            </a:r>
            <a:endParaRPr/>
          </a:p>
        </p:txBody>
      </p:sp>
      <p:sp>
        <p:nvSpPr>
          <p:cNvPr id="406" name="Google Shape;40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Preprocessing:</a:t>
            </a:r>
            <a:endParaRPr/>
          </a:p>
          <a:p>
            <a:pPr marL="457200" lvl="0" indent="-342900" algn="l" rtl="0">
              <a:spcBef>
                <a:spcPts val="1200"/>
              </a:spcBef>
              <a:spcAft>
                <a:spcPts val="0"/>
              </a:spcAft>
              <a:buSzPts val="1800"/>
              <a:buChar char="●"/>
            </a:pPr>
            <a:r>
              <a:rPr lang="zh-CN"/>
              <a:t>Balancing Labels tends to improve accuracy</a:t>
            </a:r>
            <a:endParaRPr/>
          </a:p>
          <a:p>
            <a:pPr marL="457200" lvl="0" indent="-342900" algn="l" rtl="0">
              <a:spcBef>
                <a:spcPts val="0"/>
              </a:spcBef>
              <a:spcAft>
                <a:spcPts val="0"/>
              </a:spcAft>
              <a:buSzPts val="1800"/>
              <a:buChar char="●"/>
            </a:pPr>
            <a:r>
              <a:rPr lang="zh-CN"/>
              <a:t>Use SIFT with or without PCA/RFS for faster training at the cost of accuracy</a:t>
            </a:r>
            <a:endParaRPr/>
          </a:p>
          <a:p>
            <a:pPr marL="457200" lvl="0" indent="-342900" algn="l" rtl="0">
              <a:spcBef>
                <a:spcPts val="0"/>
              </a:spcBef>
              <a:spcAft>
                <a:spcPts val="0"/>
              </a:spcAft>
              <a:buSzPts val="1800"/>
              <a:buChar char="●"/>
            </a:pPr>
            <a:r>
              <a:rPr lang="zh-CN"/>
              <a:t>Use Masks to modify images and test for greater accuracy</a:t>
            </a:r>
            <a:endParaRPr/>
          </a:p>
          <a:p>
            <a:pPr marL="0" lvl="0" indent="0" algn="l" rtl="0">
              <a:spcBef>
                <a:spcPts val="1200"/>
              </a:spcBef>
              <a:spcAft>
                <a:spcPts val="0"/>
              </a:spcAft>
              <a:buNone/>
            </a:pPr>
            <a:r>
              <a:rPr lang="zh-CN"/>
              <a:t>Model Design:</a:t>
            </a:r>
            <a:endParaRPr/>
          </a:p>
          <a:p>
            <a:pPr marL="457200" lvl="0" indent="-342900" algn="l" rtl="0">
              <a:spcBef>
                <a:spcPts val="1200"/>
              </a:spcBef>
              <a:spcAft>
                <a:spcPts val="0"/>
              </a:spcAft>
              <a:buSzPts val="1800"/>
              <a:buChar char="●"/>
            </a:pPr>
            <a:r>
              <a:rPr lang="zh-CN"/>
              <a:t>Hyperparameter tuning can add accuracy, but will take additional time</a:t>
            </a:r>
            <a:endParaRPr/>
          </a:p>
          <a:p>
            <a:pPr marL="457200" lvl="0" indent="-342900" algn="l" rtl="0">
              <a:spcBef>
                <a:spcPts val="0"/>
              </a:spcBef>
              <a:spcAft>
                <a:spcPts val="0"/>
              </a:spcAft>
              <a:buSzPts val="1800"/>
              <a:buChar char="●"/>
            </a:pPr>
            <a:r>
              <a:rPr lang="zh-CN"/>
              <a:t>If working with a deep model, slowly increase accuracy to avoid overfitting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What comes next?</a:t>
            </a:r>
            <a:endParaRPr/>
          </a:p>
        </p:txBody>
      </p:sp>
      <p:sp>
        <p:nvSpPr>
          <p:cNvPr id="412" name="Google Shape;412;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CN"/>
              <a:t>Feature extraction from both CNN and GBC</a:t>
            </a:r>
            <a:endParaRPr/>
          </a:p>
          <a:p>
            <a:pPr marL="457200" lvl="0" indent="-342900" algn="l" rtl="0">
              <a:spcBef>
                <a:spcPts val="0"/>
              </a:spcBef>
              <a:spcAft>
                <a:spcPts val="0"/>
              </a:spcAft>
              <a:buSzPts val="1800"/>
              <a:buChar char="●"/>
            </a:pPr>
            <a:r>
              <a:rPr lang="zh-CN"/>
              <a:t>Organize and modify the code base</a:t>
            </a:r>
            <a:endParaRPr/>
          </a:p>
          <a:p>
            <a:pPr marL="457200" lvl="0" indent="-342900" algn="l" rtl="0">
              <a:spcBef>
                <a:spcPts val="0"/>
              </a:spcBef>
              <a:spcAft>
                <a:spcPts val="0"/>
              </a:spcAft>
              <a:buSzPts val="1800"/>
              <a:buChar char="●"/>
            </a:pPr>
            <a:r>
              <a:rPr lang="zh-CN"/>
              <a:t>Final report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62550" y="22070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zh-CN"/>
              <a:t>Data Preprocessing+EDA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solidFill>
                  <a:schemeClr val="accent1"/>
                </a:solidFill>
              </a:rPr>
              <a:t>Age Labels/variables</a:t>
            </a:r>
            <a:endParaRPr>
              <a:solidFill>
                <a:schemeClr val="accent1"/>
              </a:solidFill>
            </a:endParaRPr>
          </a:p>
        </p:txBody>
      </p:sp>
      <p:sp>
        <p:nvSpPr>
          <p:cNvPr id="93" name="Google Shape;93;p1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 name="Google Shape;94;p19"/>
          <p:cNvPicPr preferRelativeResize="0"/>
          <p:nvPr/>
        </p:nvPicPr>
        <p:blipFill>
          <a:blip r:embed="rId3">
            <a:alphaModFix/>
          </a:blip>
          <a:stretch>
            <a:fillRect/>
          </a:stretch>
        </p:blipFill>
        <p:spPr>
          <a:xfrm>
            <a:off x="0" y="1017725"/>
            <a:ext cx="6263475" cy="3623299"/>
          </a:xfrm>
          <a:prstGeom prst="rect">
            <a:avLst/>
          </a:prstGeom>
          <a:noFill/>
          <a:ln>
            <a:noFill/>
          </a:ln>
        </p:spPr>
      </p:pic>
      <p:sp>
        <p:nvSpPr>
          <p:cNvPr id="95" name="Google Shape;95;p19"/>
          <p:cNvSpPr txBox="1"/>
          <p:nvPr/>
        </p:nvSpPr>
        <p:spPr>
          <a:xfrm>
            <a:off x="6263475" y="1017725"/>
            <a:ext cx="2568900" cy="29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0: infancy (0-2)</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1:  Early Childhood (Age 3-5)</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2: Middle Childhood (Age 6-8)</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3:  Late Childhood (Age 9-11)</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4: Adolescence (Age 12-20)</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5: Early Adulthood (Age 21-35)</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6: Midlife (Age 36-50)</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7: Mature Adulthood (Age 51-79)</a:t>
            </a:r>
            <a:endParaRPr sz="1300">
              <a:solidFill>
                <a:srgbClr val="FF00FF"/>
              </a:solidFill>
            </a:endParaRPr>
          </a:p>
          <a:p>
            <a:pPr marL="0" lvl="0" indent="0" algn="l" rtl="0">
              <a:lnSpc>
                <a:spcPct val="115000"/>
              </a:lnSpc>
              <a:spcBef>
                <a:spcPts val="0"/>
              </a:spcBef>
              <a:spcAft>
                <a:spcPts val="0"/>
              </a:spcAft>
              <a:buClr>
                <a:schemeClr val="dk1"/>
              </a:buClr>
              <a:buSzPts val="1100"/>
              <a:buFont typeface="Arial"/>
              <a:buNone/>
            </a:pPr>
            <a:r>
              <a:rPr lang="zh-CN" sz="1300">
                <a:solidFill>
                  <a:srgbClr val="FF00FF"/>
                </a:solidFill>
              </a:rPr>
              <a:t>8: Late Adulthood (Age 80+)</a:t>
            </a:r>
            <a:endParaRPr sz="1300">
              <a:solidFill>
                <a:srgbClr val="FF00FF"/>
              </a:solidFill>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solidFill>
                  <a:srgbClr val="4A86E8"/>
                </a:solidFill>
              </a:rPr>
              <a:t>Race Labels/Variables</a:t>
            </a:r>
            <a:endParaRPr>
              <a:solidFill>
                <a:srgbClr val="4A86E8"/>
              </a:solidFill>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20"/>
          <p:cNvPicPr preferRelativeResize="0"/>
          <p:nvPr/>
        </p:nvPicPr>
        <p:blipFill>
          <a:blip r:embed="rId3">
            <a:alphaModFix/>
          </a:blip>
          <a:stretch>
            <a:fillRect/>
          </a:stretch>
        </p:blipFill>
        <p:spPr>
          <a:xfrm>
            <a:off x="407525" y="1017725"/>
            <a:ext cx="8424774" cy="389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solidFill>
                  <a:schemeClr val="accent1"/>
                </a:solidFill>
              </a:rPr>
              <a:t>Gender Lables/Variables</a:t>
            </a:r>
            <a:endParaRPr>
              <a:solidFill>
                <a:schemeClr val="accent1"/>
              </a:solidFill>
            </a:endParaRPr>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9" name="Google Shape;109;p21"/>
          <p:cNvPicPr preferRelativeResize="0"/>
          <p:nvPr/>
        </p:nvPicPr>
        <p:blipFill>
          <a:blip r:embed="rId3">
            <a:alphaModFix/>
          </a:blip>
          <a:stretch>
            <a:fillRect/>
          </a:stretch>
        </p:blipFill>
        <p:spPr>
          <a:xfrm>
            <a:off x="140100" y="1095250"/>
            <a:ext cx="8749199" cy="3782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1353</Words>
  <Application>Microsoft Office PowerPoint</Application>
  <PresentationFormat>On-screen Show (16:9)</PresentationFormat>
  <Paragraphs>206</Paragraphs>
  <Slides>51</Slides>
  <Notes>51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51</vt:i4>
      </vt:variant>
    </vt:vector>
  </HeadingPairs>
  <TitlesOfParts>
    <vt:vector size="53" baseType="lpstr">
      <vt:lpstr>Arial</vt:lpstr>
      <vt:lpstr>Simple Light</vt:lpstr>
      <vt:lpstr>PowerPoint Presentation</vt:lpstr>
      <vt:lpstr>Objective of our project: Feature Engineering</vt:lpstr>
      <vt:lpstr>Why do facial recognition?</vt:lpstr>
      <vt:lpstr>What we have accomplished so far</vt:lpstr>
      <vt:lpstr>UTK Face Dataset</vt:lpstr>
      <vt:lpstr>Data Preprocessing+EDA</vt:lpstr>
      <vt:lpstr>Age Labels/variables</vt:lpstr>
      <vt:lpstr>Race Labels/Variables</vt:lpstr>
      <vt:lpstr>Gender Lables/Variables</vt:lpstr>
      <vt:lpstr>                Balancing the all the labels</vt:lpstr>
      <vt:lpstr>Age/Race/Gender Balanced Labels</vt:lpstr>
      <vt:lpstr>Simple Model</vt:lpstr>
      <vt:lpstr>Develop a simple model for comparison: K-Nearest-Neighbor age balanced train vs test </vt:lpstr>
      <vt:lpstr>Develop a simple model for comparison: K-Nearest-Neighbor test gender and race </vt:lpstr>
      <vt:lpstr>Develop a simple model for comparison: Logistic Regression balanced vs unbalanced</vt:lpstr>
      <vt:lpstr>Develop a simple model for comparison: Logistic Regression Race/Gender</vt:lpstr>
      <vt:lpstr>Applying Image Masks</vt:lpstr>
      <vt:lpstr>Pre-processed and Processed Images</vt:lpstr>
      <vt:lpstr>SIFT Image Processing </vt:lpstr>
      <vt:lpstr>SIFT Comparison between models</vt:lpstr>
      <vt:lpstr>SIFT Take aways</vt:lpstr>
      <vt:lpstr>PCA &amp; RFS </vt:lpstr>
      <vt:lpstr>Feature Extraction - - PCA</vt:lpstr>
      <vt:lpstr>Feature Extraction - - PCA</vt:lpstr>
      <vt:lpstr>Feature Selection - - Random Forest Feature Importance ance</vt:lpstr>
      <vt:lpstr>Complex Model Training and Comparison  </vt:lpstr>
      <vt:lpstr>Experimenting Random Forest Classifier</vt:lpstr>
      <vt:lpstr>Random Forest + PCA, is it Faster?</vt:lpstr>
      <vt:lpstr>Classifier + PCA + Filters</vt:lpstr>
      <vt:lpstr>Again With Filters No PCA</vt:lpstr>
      <vt:lpstr>Haar Cascade Mask</vt:lpstr>
      <vt:lpstr>How Good is it? Sensitivity and Specificity (ROC) RF</vt:lpstr>
      <vt:lpstr>Sanity Check Comparison</vt:lpstr>
      <vt:lpstr>PowerPoint Presentation</vt:lpstr>
      <vt:lpstr>Neural Network Training on 5000 samples</vt:lpstr>
      <vt:lpstr>Gradient Boosting Classifier</vt:lpstr>
      <vt:lpstr>Gradient Boosting + 10 Masks + Sift  - - test Accuracy</vt:lpstr>
      <vt:lpstr>Gradient Boosting test accuracy with PCA and RFS</vt:lpstr>
      <vt:lpstr>The Models which we have built and explored</vt:lpstr>
      <vt:lpstr>Sanity Check, is the Model Better than Dummy Models &amp; Simple Models?</vt:lpstr>
      <vt:lpstr>Model Choice</vt:lpstr>
      <vt:lpstr>Hyperparameter Tuning</vt:lpstr>
      <vt:lpstr>Gradient Boosting Classifier - learning rate Tuning</vt:lpstr>
      <vt:lpstr>Gradient Boosting Classifier - max_depth Tuning</vt:lpstr>
      <vt:lpstr>Gradient Boosting Classifier - n_estimators Tuning</vt:lpstr>
      <vt:lpstr>Convolutional Neural Network - Hyperparameter tuning</vt:lpstr>
      <vt:lpstr>Convolutional Neural Network - Samples : 2000 -  Results (Age)</vt:lpstr>
      <vt:lpstr>Convolutional Neural Network - Samples : 2000 - Results (Race)</vt:lpstr>
      <vt:lpstr>Convolutional Neural Network - Samples : 2000 - Results (Gender)</vt:lpstr>
      <vt:lpstr>Conclusion: The best Model Machine Learning Pipeline</vt:lpstr>
      <vt:lpstr>What comes next?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Yinzi</cp:lastModifiedBy>
  <cp:revision>1</cp:revision>
  <dcterms:modified xsi:type="dcterms:W3CDTF">2022-05-25T21:25:33Z</dcterms:modified>
</cp:coreProperties>
</file>